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25"/>
  </p:notesMasterIdLst>
  <p:handoutMasterIdLst>
    <p:handoutMasterId r:id="rId26"/>
  </p:handoutMasterIdLst>
  <p:sldIdLst>
    <p:sldId id="256" r:id="rId2"/>
    <p:sldId id="257" r:id="rId3"/>
    <p:sldId id="269" r:id="rId4"/>
    <p:sldId id="270" r:id="rId5"/>
    <p:sldId id="279" r:id="rId6"/>
    <p:sldId id="258" r:id="rId7"/>
    <p:sldId id="259" r:id="rId8"/>
    <p:sldId id="260" r:id="rId9"/>
    <p:sldId id="262" r:id="rId10"/>
    <p:sldId id="263" r:id="rId11"/>
    <p:sldId id="278" r:id="rId12"/>
    <p:sldId id="272" r:id="rId13"/>
    <p:sldId id="273" r:id="rId14"/>
    <p:sldId id="271" r:id="rId15"/>
    <p:sldId id="264" r:id="rId16"/>
    <p:sldId id="265" r:id="rId17"/>
    <p:sldId id="266" r:id="rId18"/>
    <p:sldId id="267" r:id="rId19"/>
    <p:sldId id="268" r:id="rId20"/>
    <p:sldId id="274" r:id="rId21"/>
    <p:sldId id="275" r:id="rId22"/>
    <p:sldId id="276" r:id="rId23"/>
    <p:sldId id="277"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1260" y="-21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3D08FFB-1F16-4288-94D7-639A16A645DB}" type="datetimeFigureOut">
              <a:rPr lang="en-US" smtClean="0"/>
              <a:pPr/>
              <a:t>2/6/2011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A2A8AAA-0531-44C8-80D3-70E90D295E7A}"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EEF01C-9E48-461F-89A1-63DF9A771DE7}" type="datetimeFigureOut">
              <a:rPr lang="en-US" smtClean="0"/>
              <a:pPr/>
              <a:t>2/6/2011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556F07B-CCE0-457A-BA9D-E37AE8F070F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Write the title to your</a:t>
            </a:r>
            <a:r>
              <a:rPr lang="en-US" baseline="0" dirty="0" smtClean="0"/>
              <a:t> project here. </a:t>
            </a:r>
            <a:endParaRPr lang="en-US" dirty="0"/>
          </a:p>
        </p:txBody>
      </p:sp>
      <p:sp>
        <p:nvSpPr>
          <p:cNvPr id="4" name="Slide Number Placeholder 3"/>
          <p:cNvSpPr>
            <a:spLocks noGrp="1"/>
          </p:cNvSpPr>
          <p:nvPr>
            <p:ph type="sldNum" sz="quarter" idx="10"/>
          </p:nvPr>
        </p:nvSpPr>
        <p:spPr/>
        <p:txBody>
          <a:bodyPr/>
          <a:lstStyle/>
          <a:p>
            <a:fld id="{F556F07B-CCE0-457A-BA9D-E37AE8F070F6}"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Write your essential agreements</a:t>
            </a:r>
            <a:r>
              <a:rPr lang="en-US" baseline="0" dirty="0" smtClean="0"/>
              <a:t> here</a:t>
            </a:r>
            <a:endParaRPr lang="en-US" dirty="0"/>
          </a:p>
        </p:txBody>
      </p:sp>
      <p:sp>
        <p:nvSpPr>
          <p:cNvPr id="4" name="Slide Number Placeholder 3"/>
          <p:cNvSpPr>
            <a:spLocks noGrp="1"/>
          </p:cNvSpPr>
          <p:nvPr>
            <p:ph type="sldNum" sz="quarter" idx="10"/>
          </p:nvPr>
        </p:nvSpPr>
        <p:spPr/>
        <p:txBody>
          <a:bodyPr/>
          <a:lstStyle/>
          <a:p>
            <a:fld id="{F556F07B-CCE0-457A-BA9D-E37AE8F070F6}" type="slidenum">
              <a:rPr lang="en-US" smtClean="0"/>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4591772A-45DE-4F8D-ADB9-FD567AD0A109}" type="datetimeFigureOut">
              <a:rPr lang="en-US" smtClean="0"/>
              <a:pPr/>
              <a:t>2/6/2011</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A2285902-AA4F-444D-9AB1-D27613E3FA81}"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591772A-45DE-4F8D-ADB9-FD567AD0A109}" type="datetimeFigureOut">
              <a:rPr lang="en-US" smtClean="0"/>
              <a:pPr/>
              <a:t>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285902-AA4F-444D-9AB1-D27613E3FA81}"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A2285902-AA4F-444D-9AB1-D27613E3FA81}"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591772A-45DE-4F8D-ADB9-FD567AD0A109}" type="datetimeFigureOut">
              <a:rPr lang="en-US" smtClean="0"/>
              <a:pPr/>
              <a:t>2/6/2011</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4591772A-45DE-4F8D-ADB9-FD567AD0A109}" type="datetimeFigureOut">
              <a:rPr lang="en-US" smtClean="0"/>
              <a:pPr/>
              <a:t>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A2285902-AA4F-444D-9AB1-D27613E3FA81}"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4591772A-45DE-4F8D-ADB9-FD567AD0A109}" type="datetimeFigureOut">
              <a:rPr lang="en-US" smtClean="0"/>
              <a:pPr/>
              <a:t>2/6/2011</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A2285902-AA4F-444D-9AB1-D27613E3FA81}"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4591772A-45DE-4F8D-ADB9-FD567AD0A109}" type="datetimeFigureOut">
              <a:rPr lang="en-US" smtClean="0"/>
              <a:pPr/>
              <a:t>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285902-AA4F-444D-9AB1-D27613E3FA81}"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4591772A-45DE-4F8D-ADB9-FD567AD0A109}" type="datetimeFigureOut">
              <a:rPr lang="en-US" smtClean="0"/>
              <a:pPr/>
              <a:t>2/6/2011</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A2285902-AA4F-444D-9AB1-D27613E3FA81}"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591772A-45DE-4F8D-ADB9-FD567AD0A109}" type="datetimeFigureOut">
              <a:rPr lang="en-US" smtClean="0"/>
              <a:pPr/>
              <a:t>2/6/2011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A2285902-AA4F-444D-9AB1-D27613E3FA8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4591772A-45DE-4F8D-ADB9-FD567AD0A109}" type="datetimeFigureOut">
              <a:rPr lang="en-US" smtClean="0"/>
              <a:pPr/>
              <a:t>2/6/2011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A2285902-AA4F-444D-9AB1-D27613E3FA8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A2285902-AA4F-444D-9AB1-D27613E3FA81}"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4591772A-45DE-4F8D-ADB9-FD567AD0A109}" type="datetimeFigureOut">
              <a:rPr lang="en-US" smtClean="0"/>
              <a:pPr/>
              <a:t>2/6/2011</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A2285902-AA4F-444D-9AB1-D27613E3FA81}"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4591772A-45DE-4F8D-ADB9-FD567AD0A109}" type="datetimeFigureOut">
              <a:rPr lang="en-US" smtClean="0"/>
              <a:pPr/>
              <a:t>2/6/2011</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4591772A-45DE-4F8D-ADB9-FD567AD0A109}" type="datetimeFigureOut">
              <a:rPr lang="en-US" smtClean="0"/>
              <a:pPr/>
              <a:t>2/6/2011</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A2285902-AA4F-444D-9AB1-D27613E3FA81}"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8.xml"/><Relationship Id="rId13" Type="http://schemas.openxmlformats.org/officeDocument/2006/relationships/slide" Target="slide21.xml"/><Relationship Id="rId18" Type="http://schemas.openxmlformats.org/officeDocument/2006/relationships/slide" Target="slide17.xml"/><Relationship Id="rId3" Type="http://schemas.openxmlformats.org/officeDocument/2006/relationships/slide" Target="slide2.xml"/><Relationship Id="rId7" Type="http://schemas.openxmlformats.org/officeDocument/2006/relationships/slide" Target="slide7.xml"/><Relationship Id="rId12" Type="http://schemas.openxmlformats.org/officeDocument/2006/relationships/slide" Target="slide20.xml"/><Relationship Id="rId17" Type="http://schemas.openxmlformats.org/officeDocument/2006/relationships/slide" Target="slide16.xml"/><Relationship Id="rId2" Type="http://schemas.openxmlformats.org/officeDocument/2006/relationships/notesSlide" Target="../notesSlides/notesSlide1.xml"/><Relationship Id="rId16" Type="http://schemas.openxmlformats.org/officeDocument/2006/relationships/slide" Target="slide15.xml"/><Relationship Id="rId20" Type="http://schemas.openxmlformats.org/officeDocument/2006/relationships/slide" Target="slide19.xml"/><Relationship Id="rId1" Type="http://schemas.openxmlformats.org/officeDocument/2006/relationships/slideLayout" Target="../slideLayouts/slideLayout1.xml"/><Relationship Id="rId6" Type="http://schemas.openxmlformats.org/officeDocument/2006/relationships/slide" Target="slide6.xml"/><Relationship Id="rId11" Type="http://schemas.openxmlformats.org/officeDocument/2006/relationships/slide" Target="slide14.xml"/><Relationship Id="rId5" Type="http://schemas.openxmlformats.org/officeDocument/2006/relationships/slide" Target="slide4.xml"/><Relationship Id="rId15" Type="http://schemas.openxmlformats.org/officeDocument/2006/relationships/slide" Target="slide23.xml"/><Relationship Id="rId10" Type="http://schemas.openxmlformats.org/officeDocument/2006/relationships/slide" Target="slide10.xml"/><Relationship Id="rId19" Type="http://schemas.openxmlformats.org/officeDocument/2006/relationships/slide" Target="slide18.xml"/><Relationship Id="rId4" Type="http://schemas.openxmlformats.org/officeDocument/2006/relationships/slide" Target="slide3.xml"/><Relationship Id="rId9" Type="http://schemas.openxmlformats.org/officeDocument/2006/relationships/slide" Target="slide9.xml"/><Relationship Id="rId14" Type="http://schemas.openxmlformats.org/officeDocument/2006/relationships/slide" Target="slide22.xml"/></Relationships>
</file>

<file path=ppt/slides/_rels/slide10.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1219200"/>
            <a:ext cx="6400800" cy="533400"/>
          </a:xfrm>
        </p:spPr>
        <p:txBody>
          <a:bodyPr/>
          <a:lstStyle/>
          <a:p>
            <a:r>
              <a:rPr lang="en-US" dirty="0" smtClean="0"/>
              <a:t>Title: ___________________________-</a:t>
            </a:r>
            <a:endParaRPr lang="en-US" dirty="0"/>
          </a:p>
        </p:txBody>
      </p:sp>
      <p:sp>
        <p:nvSpPr>
          <p:cNvPr id="2" name="Title 1"/>
          <p:cNvSpPr>
            <a:spLocks noGrp="1"/>
          </p:cNvSpPr>
          <p:nvPr>
            <p:ph type="ctrTitle"/>
          </p:nvPr>
        </p:nvSpPr>
        <p:spPr>
          <a:xfrm>
            <a:off x="685800" y="381000"/>
            <a:ext cx="7772400" cy="457200"/>
          </a:xfrm>
        </p:spPr>
        <p:txBody>
          <a:bodyPr>
            <a:normAutofit fontScale="90000"/>
          </a:bodyPr>
          <a:lstStyle/>
          <a:p>
            <a:r>
              <a:rPr lang="en-US" dirty="0" smtClean="0"/>
              <a:t>Exhibition Group Log 2011</a:t>
            </a:r>
            <a:endParaRPr lang="en-US" dirty="0"/>
          </a:p>
        </p:txBody>
      </p:sp>
      <p:sp>
        <p:nvSpPr>
          <p:cNvPr id="4" name="TextBox 3"/>
          <p:cNvSpPr txBox="1"/>
          <p:nvPr/>
        </p:nvSpPr>
        <p:spPr>
          <a:xfrm>
            <a:off x="228600" y="2610683"/>
            <a:ext cx="6019800" cy="4801314"/>
          </a:xfrm>
          <a:prstGeom prst="rect">
            <a:avLst/>
          </a:prstGeom>
          <a:noFill/>
        </p:spPr>
        <p:txBody>
          <a:bodyPr wrap="square" rtlCol="0">
            <a:spAutoFit/>
          </a:bodyPr>
          <a:lstStyle/>
          <a:p>
            <a:r>
              <a:rPr lang="en-US" dirty="0" smtClean="0"/>
              <a:t>Exhibition Log Menu: (click on links below to view pages)</a:t>
            </a:r>
          </a:p>
          <a:p>
            <a:pPr>
              <a:buFont typeface="Arial" pitchFamily="34" charset="0"/>
              <a:buChar char="•"/>
            </a:pPr>
            <a:r>
              <a:rPr lang="en-US" dirty="0" smtClean="0">
                <a:hlinkClick r:id="rId3" action="ppaction://hlinksldjump"/>
              </a:rPr>
              <a:t>Group Members</a:t>
            </a:r>
            <a:endParaRPr lang="en-US" dirty="0" smtClean="0"/>
          </a:p>
          <a:p>
            <a:pPr>
              <a:buFont typeface="Arial" pitchFamily="34" charset="0"/>
              <a:buChar char="•"/>
            </a:pPr>
            <a:r>
              <a:rPr lang="en-US" dirty="0" smtClean="0">
                <a:hlinkClick r:id="rId4" action="ppaction://hlinksldjump"/>
              </a:rPr>
              <a:t>Rubric (Part 1)</a:t>
            </a:r>
            <a:endParaRPr lang="en-US" dirty="0" smtClean="0"/>
          </a:p>
          <a:p>
            <a:pPr>
              <a:buFont typeface="Arial" pitchFamily="34" charset="0"/>
              <a:buChar char="•"/>
            </a:pPr>
            <a:r>
              <a:rPr lang="en-US" dirty="0" smtClean="0">
                <a:hlinkClick r:id="rId5" action="ppaction://hlinksldjump"/>
              </a:rPr>
              <a:t>Rubric (Part 2)</a:t>
            </a:r>
            <a:endParaRPr lang="en-US" dirty="0" smtClean="0"/>
          </a:p>
          <a:p>
            <a:pPr>
              <a:buFont typeface="Arial" pitchFamily="34" charset="0"/>
              <a:buChar char="•"/>
            </a:pPr>
            <a:r>
              <a:rPr lang="en-US" dirty="0" smtClean="0">
                <a:hlinkClick r:id="rId6" action="ppaction://hlinksldjump"/>
              </a:rPr>
              <a:t>Essential Agreements</a:t>
            </a:r>
            <a:endParaRPr lang="en-US" dirty="0" smtClean="0"/>
          </a:p>
          <a:p>
            <a:pPr>
              <a:buFont typeface="Arial" pitchFamily="34" charset="0"/>
              <a:buChar char="•"/>
            </a:pPr>
            <a:r>
              <a:rPr lang="en-US" dirty="0" smtClean="0">
                <a:hlinkClick r:id="rId7" action="ppaction://hlinksldjump"/>
              </a:rPr>
              <a:t>Central Idea</a:t>
            </a:r>
            <a:endParaRPr lang="en-US" dirty="0" smtClean="0"/>
          </a:p>
          <a:p>
            <a:pPr>
              <a:buFont typeface="Arial" pitchFamily="34" charset="0"/>
              <a:buChar char="•"/>
            </a:pPr>
            <a:r>
              <a:rPr lang="en-US" dirty="0" smtClean="0">
                <a:hlinkClick r:id="rId8" action="ppaction://hlinksldjump"/>
              </a:rPr>
              <a:t>Lines of Inquiry</a:t>
            </a:r>
            <a:endParaRPr lang="en-US" dirty="0" smtClean="0"/>
          </a:p>
          <a:p>
            <a:pPr>
              <a:buFont typeface="Arial" pitchFamily="34" charset="0"/>
              <a:buChar char="•"/>
            </a:pPr>
            <a:r>
              <a:rPr lang="en-US" dirty="0" smtClean="0">
                <a:hlinkClick r:id="rId9" action="ppaction://hlinksldjump"/>
              </a:rPr>
              <a:t>Key Concept Questions</a:t>
            </a:r>
            <a:endParaRPr lang="en-US" dirty="0" smtClean="0"/>
          </a:p>
          <a:p>
            <a:pPr>
              <a:buFont typeface="Arial" pitchFamily="34" charset="0"/>
              <a:buChar char="•"/>
            </a:pPr>
            <a:r>
              <a:rPr lang="en-US" dirty="0" smtClean="0">
                <a:hlinkClick r:id="rId10" action="ppaction://hlinksldjump"/>
              </a:rPr>
              <a:t>Research to Prepare for Action Plan</a:t>
            </a:r>
            <a:endParaRPr lang="en-US" dirty="0" smtClean="0"/>
          </a:p>
          <a:p>
            <a:pPr>
              <a:buFont typeface="Arial" pitchFamily="34" charset="0"/>
              <a:buChar char="•"/>
            </a:pPr>
            <a:r>
              <a:rPr lang="en-US" dirty="0" smtClean="0">
                <a:hlinkClick r:id="rId11" action="ppaction://hlinksldjump"/>
              </a:rPr>
              <a:t>Mentor Meeting Notes</a:t>
            </a:r>
            <a:endParaRPr lang="en-US" dirty="0" smtClean="0"/>
          </a:p>
          <a:p>
            <a:pPr>
              <a:buFont typeface="Arial" pitchFamily="34" charset="0"/>
              <a:buChar char="•"/>
            </a:pPr>
            <a:r>
              <a:rPr lang="en-US" dirty="0" smtClean="0">
                <a:hlinkClick r:id="rId12" action="ppaction://hlinksldjump"/>
              </a:rPr>
              <a:t>Research Inquiry #1</a:t>
            </a:r>
            <a:endParaRPr lang="en-US" dirty="0" smtClean="0"/>
          </a:p>
          <a:p>
            <a:pPr>
              <a:buFont typeface="Arial" pitchFamily="34" charset="0"/>
              <a:buChar char="•"/>
            </a:pPr>
            <a:r>
              <a:rPr lang="en-US" dirty="0" smtClean="0">
                <a:hlinkClick r:id="rId13" action="ppaction://hlinksldjump"/>
              </a:rPr>
              <a:t>Research Inquiry #2</a:t>
            </a:r>
            <a:endParaRPr lang="en-US" dirty="0" smtClean="0"/>
          </a:p>
          <a:p>
            <a:pPr>
              <a:buFont typeface="Arial" pitchFamily="34" charset="0"/>
              <a:buChar char="•"/>
            </a:pPr>
            <a:r>
              <a:rPr lang="en-US" dirty="0" smtClean="0">
                <a:hlinkClick r:id="rId14" action="ppaction://hlinksldjump"/>
              </a:rPr>
              <a:t>Research Inquiry #3</a:t>
            </a:r>
            <a:endParaRPr lang="en-US" dirty="0" smtClean="0"/>
          </a:p>
          <a:p>
            <a:pPr>
              <a:buFont typeface="Arial" pitchFamily="34" charset="0"/>
              <a:buChar char="•"/>
            </a:pPr>
            <a:r>
              <a:rPr lang="en-US" dirty="0" smtClean="0">
                <a:hlinkClick r:id="rId15" action="ppaction://hlinksldjump"/>
              </a:rPr>
              <a:t>Research Inquiry #4</a:t>
            </a:r>
            <a:endParaRPr lang="en-US" dirty="0" smtClean="0"/>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US" dirty="0"/>
          </a:p>
        </p:txBody>
      </p:sp>
      <p:sp>
        <p:nvSpPr>
          <p:cNvPr id="5" name="TextBox 4"/>
          <p:cNvSpPr txBox="1"/>
          <p:nvPr/>
        </p:nvSpPr>
        <p:spPr>
          <a:xfrm>
            <a:off x="5334000" y="3352800"/>
            <a:ext cx="3276600" cy="2585323"/>
          </a:xfrm>
          <a:prstGeom prst="rect">
            <a:avLst/>
          </a:prstGeom>
          <a:noFill/>
        </p:spPr>
        <p:txBody>
          <a:bodyPr wrap="square" rtlCol="0">
            <a:spAutoFit/>
          </a:bodyPr>
          <a:lstStyle/>
          <a:p>
            <a:r>
              <a:rPr lang="en-US" dirty="0" smtClean="0"/>
              <a:t>Resource Pages:</a:t>
            </a:r>
          </a:p>
          <a:p>
            <a:r>
              <a:rPr lang="en-US" dirty="0" smtClean="0">
                <a:hlinkClick r:id="rId16" action="ppaction://hlinksldjump"/>
              </a:rPr>
              <a:t>Books</a:t>
            </a:r>
            <a:endParaRPr lang="en-US" dirty="0" smtClean="0"/>
          </a:p>
          <a:p>
            <a:r>
              <a:rPr lang="en-US" dirty="0" smtClean="0">
                <a:hlinkClick r:id="rId17" action="ppaction://hlinksldjump"/>
              </a:rPr>
              <a:t>Newspaper</a:t>
            </a:r>
            <a:endParaRPr lang="en-US" dirty="0" smtClean="0"/>
          </a:p>
          <a:p>
            <a:r>
              <a:rPr lang="en-US" dirty="0" smtClean="0">
                <a:hlinkClick r:id="rId18" action="ppaction://hlinksldjump"/>
              </a:rPr>
              <a:t>Website</a:t>
            </a:r>
            <a:endParaRPr lang="en-US" dirty="0" smtClean="0"/>
          </a:p>
          <a:p>
            <a:r>
              <a:rPr lang="en-US" dirty="0" smtClean="0">
                <a:hlinkClick r:id="rId19" action="ppaction://hlinksldjump"/>
              </a:rPr>
              <a:t>CD ROM</a:t>
            </a:r>
            <a:endParaRPr lang="en-US" dirty="0" smtClean="0"/>
          </a:p>
          <a:p>
            <a:r>
              <a:rPr lang="en-US" dirty="0" smtClean="0">
                <a:hlinkClick r:id="rId20" action="ppaction://hlinksldjump"/>
              </a:rPr>
              <a:t>Video</a:t>
            </a:r>
            <a:endParaRPr lang="en-US" dirty="0" smtClean="0"/>
          </a:p>
          <a:p>
            <a:endParaRPr lang="en-US" dirty="0" smtClean="0"/>
          </a:p>
          <a:p>
            <a:r>
              <a:rPr lang="en-US" dirty="0" smtClean="0"/>
              <a:t> </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to Prepare for Action Plan</a:t>
            </a:r>
            <a:endParaRPr lang="en-US" dirty="0"/>
          </a:p>
        </p:txBody>
      </p:sp>
      <p:sp>
        <p:nvSpPr>
          <p:cNvPr id="3" name="Content Placeholder 2"/>
          <p:cNvSpPr>
            <a:spLocks noGrp="1"/>
          </p:cNvSpPr>
          <p:nvPr>
            <p:ph sz="quarter" idx="1"/>
          </p:nvPr>
        </p:nvSpPr>
        <p:spPr/>
        <p:txBody>
          <a:bodyPr/>
          <a:lstStyle/>
          <a:p>
            <a:r>
              <a:rPr lang="en-US" dirty="0" smtClean="0"/>
              <a:t>You may need to conduct some research for your project.  This research will help you develop your action plan.   If you already have an idea for your action, list it here and check with your teacher or mentor for approval.  </a:t>
            </a:r>
            <a:endParaRPr lang="en-US" dirty="0"/>
          </a:p>
        </p:txBody>
      </p:sp>
      <p:sp>
        <p:nvSpPr>
          <p:cNvPr id="4" name="Rectangle 3"/>
          <p:cNvSpPr/>
          <p:nvPr/>
        </p:nvSpPr>
        <p:spPr>
          <a:xfrm>
            <a:off x="152400" y="152400"/>
            <a:ext cx="1593706" cy="369332"/>
          </a:xfrm>
          <a:prstGeom prst="rect">
            <a:avLst/>
          </a:prstGeom>
        </p:spPr>
        <p:txBody>
          <a:bodyPr wrap="none">
            <a:spAutoFit/>
          </a:bodyPr>
          <a:lstStyle/>
          <a:p>
            <a:r>
              <a:rPr lang="en-US" dirty="0" smtClean="0">
                <a:hlinkClick r:id="rId2" action="ppaction://hlinksldjump"/>
              </a:rPr>
              <a:t>Back to Menu</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Taking Action</a:t>
            </a:r>
            <a:endParaRPr lang="en-US" dirty="0"/>
          </a:p>
        </p:txBody>
      </p:sp>
      <p:sp>
        <p:nvSpPr>
          <p:cNvPr id="3" name="Content Placeholder 2"/>
          <p:cNvSpPr>
            <a:spLocks noGrp="1"/>
          </p:cNvSpPr>
          <p:nvPr>
            <p:ph sz="quarter" idx="1"/>
          </p:nvPr>
        </p:nvSpPr>
        <p:spPr/>
        <p:txBody>
          <a:bodyPr/>
          <a:lstStyle/>
          <a:p>
            <a:r>
              <a:rPr lang="en-US" dirty="0" smtClean="0"/>
              <a:t>What do we plan to achieve at the end of all this? </a:t>
            </a:r>
          </a:p>
          <a:p>
            <a:endParaRPr lang="en-US" dirty="0" smtClean="0"/>
          </a:p>
          <a:p>
            <a:endParaRPr lang="en-US" dirty="0" smtClean="0"/>
          </a:p>
          <a:p>
            <a:pPr>
              <a:buNone/>
            </a:pPr>
            <a:endParaRPr lang="en-US" dirty="0" smtClean="0"/>
          </a:p>
          <a:p>
            <a:endParaRPr lang="en-US" dirty="0" smtClean="0"/>
          </a:p>
          <a:p>
            <a:r>
              <a:rPr lang="en-US" dirty="0" smtClean="0"/>
              <a:t>What evidence will show that we have achieved the action?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 for Action</a:t>
            </a:r>
            <a:endParaRPr lang="en-US" dirty="0"/>
          </a:p>
        </p:txBody>
      </p:sp>
      <p:sp>
        <p:nvSpPr>
          <p:cNvPr id="3" name="Content Placeholder 2"/>
          <p:cNvSpPr>
            <a:spLocks noGrp="1"/>
          </p:cNvSpPr>
          <p:nvPr>
            <p:ph sz="quarter" idx="1"/>
          </p:nvPr>
        </p:nvSpPr>
        <p:spPr/>
        <p:txBody>
          <a:bodyPr/>
          <a:lstStyle/>
          <a:p>
            <a:r>
              <a:rPr lang="en-US" dirty="0" smtClean="0"/>
              <a:t>What steps does your group need to complete the action?</a:t>
            </a:r>
          </a:p>
          <a:p>
            <a:endParaRPr lang="en-US" dirty="0" smtClean="0"/>
          </a:p>
          <a:p>
            <a:r>
              <a:rPr lang="en-US" dirty="0" smtClean="0"/>
              <a:t>What materials do you need?</a:t>
            </a:r>
          </a:p>
          <a:p>
            <a:endParaRPr lang="en-US" dirty="0" smtClean="0"/>
          </a:p>
          <a:p>
            <a:r>
              <a:rPr lang="en-US" dirty="0" smtClean="0"/>
              <a:t>Who is responsible for each step?</a:t>
            </a:r>
          </a:p>
          <a:p>
            <a:endParaRPr lang="en-US" dirty="0" smtClean="0"/>
          </a:p>
          <a:p>
            <a:r>
              <a:rPr lang="en-US" dirty="0" smtClean="0"/>
              <a:t>When should each step be completed?</a:t>
            </a:r>
          </a:p>
          <a:p>
            <a:endParaRPr lang="en-US" dirty="0" smtClean="0"/>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 for Action (continued)</a:t>
            </a:r>
            <a:endParaRPr lang="en-US" dirty="0"/>
          </a:p>
        </p:txBody>
      </p:sp>
      <p:graphicFrame>
        <p:nvGraphicFramePr>
          <p:cNvPr id="4" name="Content Placeholder 3"/>
          <p:cNvGraphicFramePr>
            <a:graphicFrameLocks noGrp="1"/>
          </p:cNvGraphicFramePr>
          <p:nvPr>
            <p:ph sz="quarter" idx="1"/>
          </p:nvPr>
        </p:nvGraphicFramePr>
        <p:xfrm>
          <a:off x="301625" y="1527174"/>
          <a:ext cx="8504240" cy="4721225"/>
        </p:xfrm>
        <a:graphic>
          <a:graphicData uri="http://schemas.openxmlformats.org/drawingml/2006/table">
            <a:tbl>
              <a:tblPr firstRow="1" bandRow="1">
                <a:tableStyleId>{5C22544A-7EE6-4342-B048-85BDC9FD1C3A}</a:tableStyleId>
              </a:tblPr>
              <a:tblGrid>
                <a:gridCol w="3736975"/>
                <a:gridCol w="1752600"/>
                <a:gridCol w="1752600"/>
                <a:gridCol w="1262065"/>
              </a:tblGrid>
              <a:tr h="944245">
                <a:tc>
                  <a:txBody>
                    <a:bodyPr/>
                    <a:lstStyle/>
                    <a:p>
                      <a:pPr algn="ctr"/>
                      <a:endParaRPr lang="en-US" dirty="0" smtClean="0"/>
                    </a:p>
                    <a:p>
                      <a:pPr algn="ctr"/>
                      <a:r>
                        <a:rPr lang="en-US" dirty="0" smtClean="0"/>
                        <a:t>Step</a:t>
                      </a:r>
                      <a:endParaRPr lang="en-US" dirty="0"/>
                    </a:p>
                  </a:txBody>
                  <a:tcPr/>
                </a:tc>
                <a:tc>
                  <a:txBody>
                    <a:bodyPr/>
                    <a:lstStyle/>
                    <a:p>
                      <a:pPr algn="ctr"/>
                      <a:endParaRPr lang="en-US" dirty="0" smtClean="0"/>
                    </a:p>
                    <a:p>
                      <a:pPr algn="ctr"/>
                      <a:r>
                        <a:rPr lang="en-US" dirty="0" smtClean="0"/>
                        <a:t>Materials</a:t>
                      </a:r>
                      <a:endParaRPr lang="en-US" dirty="0"/>
                    </a:p>
                  </a:txBody>
                  <a:tcPr/>
                </a:tc>
                <a:tc>
                  <a:txBody>
                    <a:bodyPr/>
                    <a:lstStyle/>
                    <a:p>
                      <a:pPr algn="ctr"/>
                      <a:endParaRPr lang="en-US" sz="1000" dirty="0" smtClean="0"/>
                    </a:p>
                    <a:p>
                      <a:pPr algn="ctr"/>
                      <a:r>
                        <a:rPr lang="en-US" dirty="0" smtClean="0"/>
                        <a:t>Person</a:t>
                      </a:r>
                      <a:r>
                        <a:rPr lang="en-US" baseline="0" dirty="0" smtClean="0"/>
                        <a:t>(s) </a:t>
                      </a:r>
                    </a:p>
                    <a:p>
                      <a:pPr algn="ctr"/>
                      <a:r>
                        <a:rPr lang="en-US" baseline="0" dirty="0" smtClean="0"/>
                        <a:t>Responsible</a:t>
                      </a:r>
                      <a:endParaRPr lang="en-US" dirty="0"/>
                    </a:p>
                  </a:txBody>
                  <a:tcPr/>
                </a:tc>
                <a:tc>
                  <a:txBody>
                    <a:bodyPr/>
                    <a:lstStyle/>
                    <a:p>
                      <a:pPr algn="ctr"/>
                      <a:endParaRPr lang="en-US" dirty="0" smtClean="0"/>
                    </a:p>
                    <a:p>
                      <a:pPr algn="ctr"/>
                      <a:r>
                        <a:rPr lang="en-US" dirty="0" smtClean="0"/>
                        <a:t>Due by</a:t>
                      </a:r>
                      <a:endParaRPr lang="en-US" dirty="0"/>
                    </a:p>
                  </a:txBody>
                  <a:tcPr/>
                </a:tc>
              </a:tr>
              <a:tr h="944245">
                <a:tc>
                  <a:txBody>
                    <a:bodyPr/>
                    <a:lstStyle/>
                    <a:p>
                      <a:pPr algn="ctr"/>
                      <a:endParaRPr lang="en-US"/>
                    </a:p>
                  </a:txBody>
                  <a:tcPr/>
                </a:tc>
                <a:tc>
                  <a:txBody>
                    <a:bodyPr/>
                    <a:lstStyle/>
                    <a:p>
                      <a:pPr algn="ctr"/>
                      <a:endParaRPr lang="en-US" dirty="0"/>
                    </a:p>
                  </a:txBody>
                  <a:tcPr/>
                </a:tc>
                <a:tc>
                  <a:txBody>
                    <a:bodyPr/>
                    <a:lstStyle/>
                    <a:p>
                      <a:pPr algn="ctr"/>
                      <a:endParaRPr lang="en-US" dirty="0"/>
                    </a:p>
                  </a:txBody>
                  <a:tcPr/>
                </a:tc>
                <a:tc>
                  <a:txBody>
                    <a:bodyPr/>
                    <a:lstStyle/>
                    <a:p>
                      <a:pPr algn="ctr"/>
                      <a:endParaRPr lang="en-US"/>
                    </a:p>
                  </a:txBody>
                  <a:tcPr/>
                </a:tc>
              </a:tr>
              <a:tr h="944245">
                <a:tc>
                  <a:txBody>
                    <a:bodyPr/>
                    <a:lstStyle/>
                    <a:p>
                      <a:pPr algn="ctr"/>
                      <a:endParaRPr lang="en-US"/>
                    </a:p>
                  </a:txBody>
                  <a:tcPr/>
                </a:tc>
                <a:tc>
                  <a:txBody>
                    <a:bodyPr/>
                    <a:lstStyle/>
                    <a:p>
                      <a:pPr algn="ctr"/>
                      <a:endParaRPr lang="en-US"/>
                    </a:p>
                  </a:txBody>
                  <a:tcPr/>
                </a:tc>
                <a:tc>
                  <a:txBody>
                    <a:bodyPr/>
                    <a:lstStyle/>
                    <a:p>
                      <a:pPr algn="ctr"/>
                      <a:endParaRPr lang="en-US" dirty="0"/>
                    </a:p>
                  </a:txBody>
                  <a:tcPr/>
                </a:tc>
                <a:tc>
                  <a:txBody>
                    <a:bodyPr/>
                    <a:lstStyle/>
                    <a:p>
                      <a:pPr algn="ctr"/>
                      <a:endParaRPr lang="en-US"/>
                    </a:p>
                  </a:txBody>
                  <a:tcPr/>
                </a:tc>
              </a:tr>
              <a:tr h="944245">
                <a:tc>
                  <a:txBody>
                    <a:bodyPr/>
                    <a:lstStyle/>
                    <a:p>
                      <a:pPr algn="ctr"/>
                      <a:endParaRPr lang="en-US"/>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tr>
              <a:tr h="944245">
                <a:tc>
                  <a:txBody>
                    <a:bodyPr/>
                    <a:lstStyle/>
                    <a:p>
                      <a:pPr algn="ctr"/>
                      <a:endParaRPr lang="en-US"/>
                    </a:p>
                  </a:txBody>
                  <a:tcPr/>
                </a:tc>
                <a:tc>
                  <a:txBody>
                    <a:bodyPr/>
                    <a:lstStyle/>
                    <a:p>
                      <a:pPr algn="ctr"/>
                      <a:endParaRPr lang="en-US"/>
                    </a:p>
                  </a:txBody>
                  <a:tcPr/>
                </a:tc>
                <a:tc>
                  <a:txBody>
                    <a:bodyPr/>
                    <a:lstStyle/>
                    <a:p>
                      <a:pPr algn="ctr"/>
                      <a:endParaRPr lang="en-US"/>
                    </a:p>
                  </a:txBody>
                  <a:tcPr/>
                </a:tc>
                <a:tc>
                  <a:txBody>
                    <a:bodyPr/>
                    <a:lstStyle/>
                    <a:p>
                      <a:pPr algn="ctr"/>
                      <a:endParaRPr lang="en-US" dirty="0"/>
                    </a:p>
                  </a:txBody>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Mentor Meeting Notes</a:t>
            </a:r>
            <a:endParaRPr lang="en-US" dirty="0"/>
          </a:p>
        </p:txBody>
      </p:sp>
      <p:sp>
        <p:nvSpPr>
          <p:cNvPr id="3" name="Content Placeholder 2"/>
          <p:cNvSpPr>
            <a:spLocks noGrp="1"/>
          </p:cNvSpPr>
          <p:nvPr>
            <p:ph sz="quarter" idx="1"/>
          </p:nvPr>
        </p:nvSpPr>
        <p:spPr/>
        <p:txBody>
          <a:bodyPr>
            <a:normAutofit fontScale="70000" lnSpcReduction="20000"/>
          </a:bodyPr>
          <a:lstStyle/>
          <a:p>
            <a:r>
              <a:rPr lang="en-US" dirty="0" smtClean="0"/>
              <a:t>Date:						Time:</a:t>
            </a:r>
          </a:p>
          <a:p>
            <a:endParaRPr lang="en-US" dirty="0" smtClean="0"/>
          </a:p>
          <a:p>
            <a:r>
              <a:rPr lang="en-US" dirty="0" smtClean="0"/>
              <a:t>Meeting goals:</a:t>
            </a:r>
          </a:p>
          <a:p>
            <a:endParaRPr lang="en-US" dirty="0" smtClean="0"/>
          </a:p>
          <a:p>
            <a:r>
              <a:rPr lang="en-US" dirty="0" smtClean="0"/>
              <a:t>1.__________________________________________________</a:t>
            </a:r>
          </a:p>
          <a:p>
            <a:r>
              <a:rPr lang="en-US" b="1" i="1" dirty="0" smtClean="0"/>
              <a:t>agreement/progress:</a:t>
            </a:r>
            <a:endParaRPr lang="en-US" dirty="0" smtClean="0"/>
          </a:p>
          <a:p>
            <a:pPr>
              <a:buNone/>
            </a:pPr>
            <a:endParaRPr lang="en-US" dirty="0" smtClean="0"/>
          </a:p>
          <a:p>
            <a:r>
              <a:rPr lang="en-US" dirty="0" smtClean="0"/>
              <a:t>2.__________________________________________________</a:t>
            </a:r>
          </a:p>
          <a:p>
            <a:r>
              <a:rPr lang="en-US" b="1" i="1" dirty="0" smtClean="0"/>
              <a:t>agreement/progress:</a:t>
            </a:r>
            <a:endParaRPr lang="en-US" dirty="0" smtClean="0"/>
          </a:p>
          <a:p>
            <a:endParaRPr lang="en-US" dirty="0" smtClean="0"/>
          </a:p>
          <a:p>
            <a:r>
              <a:rPr lang="en-US" dirty="0" smtClean="0"/>
              <a:t>3. Suggested assessment/next step for each activity:</a:t>
            </a:r>
          </a:p>
          <a:p>
            <a:pPr>
              <a:buNone/>
            </a:pPr>
            <a:endParaRPr lang="en-US" dirty="0" smtClean="0"/>
          </a:p>
          <a:p>
            <a:pPr>
              <a:buNone/>
            </a:pPr>
            <a:endParaRPr lang="en-US" dirty="0" smtClean="0"/>
          </a:p>
          <a:p>
            <a:r>
              <a:rPr lang="en-US" dirty="0" smtClean="0"/>
              <a:t>Mentor comments:</a:t>
            </a:r>
          </a:p>
          <a:p>
            <a:endParaRPr lang="en-US" dirty="0"/>
          </a:p>
        </p:txBody>
      </p:sp>
      <p:sp>
        <p:nvSpPr>
          <p:cNvPr id="4" name="Rectangle 3"/>
          <p:cNvSpPr/>
          <p:nvPr/>
        </p:nvSpPr>
        <p:spPr>
          <a:xfrm>
            <a:off x="152400" y="152400"/>
            <a:ext cx="1593706" cy="369332"/>
          </a:xfrm>
          <a:prstGeom prst="rect">
            <a:avLst/>
          </a:prstGeom>
        </p:spPr>
        <p:txBody>
          <a:bodyPr wrap="none">
            <a:spAutoFit/>
          </a:bodyPr>
          <a:lstStyle/>
          <a:p>
            <a:r>
              <a:rPr lang="en-US" dirty="0" smtClean="0">
                <a:hlinkClick r:id="rId2" action="ppaction://hlinksldjump"/>
              </a:rPr>
              <a:t>Back to Menu</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 Books</a:t>
            </a:r>
            <a:endParaRPr lang="en-US" dirty="0"/>
          </a:p>
        </p:txBody>
      </p:sp>
      <p:sp>
        <p:nvSpPr>
          <p:cNvPr id="3" name="Content Placeholder 2"/>
          <p:cNvSpPr>
            <a:spLocks noGrp="1"/>
          </p:cNvSpPr>
          <p:nvPr>
            <p:ph sz="quarter" idx="1"/>
          </p:nvPr>
        </p:nvSpPr>
        <p:spPr/>
        <p:txBody>
          <a:bodyPr>
            <a:normAutofit fontScale="47500" lnSpcReduction="20000"/>
          </a:bodyPr>
          <a:lstStyle/>
          <a:p>
            <a:pPr>
              <a:buNone/>
            </a:pPr>
            <a:endParaRPr lang="en-US" dirty="0" smtClean="0"/>
          </a:p>
          <a:p>
            <a:pPr>
              <a:buNone/>
            </a:pPr>
            <a:r>
              <a:rPr lang="en-US" dirty="0" smtClean="0"/>
              <a:t>Author/Editor(s)</a:t>
            </a:r>
          </a:p>
          <a:p>
            <a:pPr>
              <a:buNone/>
            </a:pPr>
            <a:r>
              <a:rPr lang="en-US" dirty="0" smtClean="0"/>
              <a:t> </a:t>
            </a:r>
          </a:p>
          <a:p>
            <a:pPr>
              <a:buNone/>
            </a:pPr>
            <a:r>
              <a:rPr lang="en-US" dirty="0" smtClean="0"/>
              <a:t> </a:t>
            </a:r>
          </a:p>
          <a:p>
            <a:pPr>
              <a:buNone/>
            </a:pPr>
            <a:r>
              <a:rPr lang="en-US" dirty="0" smtClean="0"/>
              <a:t>Year</a:t>
            </a:r>
          </a:p>
          <a:p>
            <a:pPr>
              <a:buNone/>
            </a:pPr>
            <a:r>
              <a:rPr lang="en-US" dirty="0" smtClean="0"/>
              <a:t> </a:t>
            </a:r>
          </a:p>
          <a:p>
            <a:pPr>
              <a:buNone/>
            </a:pPr>
            <a:r>
              <a:rPr lang="en-US" dirty="0" smtClean="0"/>
              <a:t> </a:t>
            </a:r>
          </a:p>
          <a:p>
            <a:pPr>
              <a:buNone/>
            </a:pPr>
            <a:r>
              <a:rPr lang="en-US" dirty="0" smtClean="0"/>
              <a:t>Title</a:t>
            </a:r>
          </a:p>
          <a:p>
            <a:pPr>
              <a:buNone/>
            </a:pPr>
            <a:r>
              <a:rPr lang="en-US" dirty="0" smtClean="0"/>
              <a:t> </a:t>
            </a:r>
          </a:p>
          <a:p>
            <a:pPr>
              <a:buNone/>
            </a:pPr>
            <a:r>
              <a:rPr lang="en-US" dirty="0" smtClean="0"/>
              <a:t> </a:t>
            </a:r>
          </a:p>
          <a:p>
            <a:pPr>
              <a:buNone/>
            </a:pPr>
            <a:r>
              <a:rPr lang="en-US" dirty="0" smtClean="0"/>
              <a:t>Edition</a:t>
            </a:r>
          </a:p>
          <a:p>
            <a:pPr>
              <a:buNone/>
            </a:pPr>
            <a:r>
              <a:rPr lang="en-US" dirty="0" smtClean="0"/>
              <a:t> </a:t>
            </a:r>
          </a:p>
          <a:p>
            <a:pPr>
              <a:buNone/>
            </a:pPr>
            <a:r>
              <a:rPr lang="en-US" dirty="0" smtClean="0"/>
              <a:t> </a:t>
            </a:r>
          </a:p>
          <a:p>
            <a:pPr>
              <a:buNone/>
            </a:pPr>
            <a:r>
              <a:rPr lang="en-US" dirty="0" smtClean="0"/>
              <a:t>Publisher</a:t>
            </a:r>
          </a:p>
          <a:p>
            <a:pPr>
              <a:buNone/>
            </a:pPr>
            <a:r>
              <a:rPr lang="en-US" dirty="0" smtClean="0"/>
              <a:t> </a:t>
            </a:r>
          </a:p>
          <a:p>
            <a:pPr>
              <a:buNone/>
            </a:pPr>
            <a:r>
              <a:rPr lang="en-US" dirty="0" smtClean="0"/>
              <a:t> </a:t>
            </a:r>
          </a:p>
          <a:p>
            <a:pPr>
              <a:buNone/>
            </a:pPr>
            <a:r>
              <a:rPr lang="en-US" dirty="0" smtClean="0"/>
              <a:t>Place of Publication</a:t>
            </a:r>
          </a:p>
          <a:p>
            <a:pPr>
              <a:buNone/>
            </a:pPr>
            <a:r>
              <a:rPr lang="en-US" dirty="0" smtClean="0"/>
              <a:t> </a:t>
            </a:r>
          </a:p>
          <a:p>
            <a:pPr>
              <a:buNone/>
            </a:pPr>
            <a:r>
              <a:rPr lang="en-US" dirty="0" smtClean="0"/>
              <a:t> </a:t>
            </a:r>
          </a:p>
          <a:p>
            <a:pPr>
              <a:buNone/>
            </a:pPr>
            <a:r>
              <a:rPr lang="en-US" dirty="0" smtClean="0"/>
              <a:t>Page Number</a:t>
            </a:r>
          </a:p>
          <a:p>
            <a:pPr>
              <a:buNone/>
            </a:pPr>
            <a:r>
              <a:rPr lang="en-US" dirty="0" smtClean="0"/>
              <a:t>  </a:t>
            </a:r>
          </a:p>
          <a:p>
            <a:endParaRPr lang="en-US" dirty="0"/>
          </a:p>
        </p:txBody>
      </p:sp>
      <p:sp>
        <p:nvSpPr>
          <p:cNvPr id="4" name="Rectangle 3"/>
          <p:cNvSpPr/>
          <p:nvPr/>
        </p:nvSpPr>
        <p:spPr>
          <a:xfrm>
            <a:off x="152400" y="152400"/>
            <a:ext cx="1593706" cy="369332"/>
          </a:xfrm>
          <a:prstGeom prst="rect">
            <a:avLst/>
          </a:prstGeom>
        </p:spPr>
        <p:txBody>
          <a:bodyPr wrap="none">
            <a:spAutoFit/>
          </a:bodyPr>
          <a:lstStyle/>
          <a:p>
            <a:r>
              <a:rPr lang="en-US" dirty="0" smtClean="0">
                <a:hlinkClick r:id="rId2" action="ppaction://hlinksldjump"/>
              </a:rPr>
              <a:t>Back to Menu</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685800"/>
          </a:xfrm>
        </p:spPr>
        <p:txBody>
          <a:bodyPr>
            <a:normAutofit/>
          </a:bodyPr>
          <a:lstStyle/>
          <a:p>
            <a:r>
              <a:rPr lang="en-US" dirty="0" smtClean="0"/>
              <a:t>Resources: Newspaper</a:t>
            </a:r>
            <a:endParaRPr lang="en-US" dirty="0"/>
          </a:p>
        </p:txBody>
      </p:sp>
      <p:sp>
        <p:nvSpPr>
          <p:cNvPr id="3" name="Content Placeholder 2"/>
          <p:cNvSpPr>
            <a:spLocks noGrp="1"/>
          </p:cNvSpPr>
          <p:nvPr>
            <p:ph sz="quarter" idx="1"/>
          </p:nvPr>
        </p:nvSpPr>
        <p:spPr>
          <a:xfrm>
            <a:off x="301752" y="1447800"/>
            <a:ext cx="8503920" cy="4651248"/>
          </a:xfrm>
        </p:spPr>
        <p:txBody>
          <a:bodyPr>
            <a:normAutofit fontScale="25000" lnSpcReduction="20000"/>
          </a:bodyPr>
          <a:lstStyle/>
          <a:p>
            <a:pPr>
              <a:buNone/>
            </a:pPr>
            <a:endParaRPr lang="en-US" sz="5500" dirty="0" smtClean="0"/>
          </a:p>
          <a:p>
            <a:pPr>
              <a:buNone/>
            </a:pPr>
            <a:r>
              <a:rPr lang="en-US" sz="5500" dirty="0" smtClean="0"/>
              <a:t>Author</a:t>
            </a:r>
          </a:p>
          <a:p>
            <a:pPr>
              <a:buNone/>
            </a:pPr>
            <a:r>
              <a:rPr lang="en-US" sz="5500" dirty="0" smtClean="0"/>
              <a:t> </a:t>
            </a:r>
          </a:p>
          <a:p>
            <a:pPr>
              <a:buNone/>
            </a:pPr>
            <a:r>
              <a:rPr lang="en-US" sz="5500" dirty="0" smtClean="0"/>
              <a:t>Title of article</a:t>
            </a:r>
          </a:p>
          <a:p>
            <a:pPr>
              <a:buNone/>
            </a:pPr>
            <a:r>
              <a:rPr lang="en-US" sz="5500" dirty="0" smtClean="0"/>
              <a:t> </a:t>
            </a:r>
          </a:p>
          <a:p>
            <a:pPr>
              <a:buNone/>
            </a:pPr>
            <a:r>
              <a:rPr lang="en-US" sz="5500" dirty="0" smtClean="0"/>
              <a:t>Date</a:t>
            </a:r>
          </a:p>
          <a:p>
            <a:pPr>
              <a:buNone/>
            </a:pPr>
            <a:r>
              <a:rPr lang="en-US" sz="5500" dirty="0" smtClean="0"/>
              <a:t>  </a:t>
            </a:r>
          </a:p>
          <a:p>
            <a:pPr>
              <a:buNone/>
            </a:pPr>
            <a:r>
              <a:rPr lang="en-US" sz="5500" dirty="0" smtClean="0"/>
              <a:t>Name of Newspaper</a:t>
            </a:r>
          </a:p>
          <a:p>
            <a:pPr>
              <a:buNone/>
            </a:pPr>
            <a:r>
              <a:rPr lang="en-US" sz="5500" dirty="0" smtClean="0"/>
              <a:t> </a:t>
            </a:r>
          </a:p>
          <a:p>
            <a:pPr>
              <a:buNone/>
            </a:pPr>
            <a:r>
              <a:rPr lang="en-US" sz="5500" dirty="0" smtClean="0"/>
              <a:t>Page number</a:t>
            </a:r>
          </a:p>
          <a:p>
            <a:pPr>
              <a:buNone/>
            </a:pPr>
            <a:r>
              <a:rPr lang="en-US" sz="5500" dirty="0" smtClean="0"/>
              <a:t>  </a:t>
            </a:r>
          </a:p>
          <a:p>
            <a:pPr>
              <a:buNone/>
            </a:pPr>
            <a:r>
              <a:rPr lang="en-US" sz="5500" dirty="0" smtClean="0"/>
              <a:t>Author</a:t>
            </a:r>
          </a:p>
          <a:p>
            <a:pPr>
              <a:buNone/>
            </a:pPr>
            <a:r>
              <a:rPr lang="en-US" sz="5500" dirty="0" smtClean="0"/>
              <a:t>  </a:t>
            </a:r>
          </a:p>
          <a:p>
            <a:pPr>
              <a:buNone/>
            </a:pPr>
            <a:r>
              <a:rPr lang="en-US" sz="5500" dirty="0" smtClean="0"/>
              <a:t>Title of article</a:t>
            </a:r>
          </a:p>
          <a:p>
            <a:pPr>
              <a:buNone/>
            </a:pPr>
            <a:r>
              <a:rPr lang="en-US" sz="5500" dirty="0" smtClean="0"/>
              <a:t>  </a:t>
            </a:r>
          </a:p>
          <a:p>
            <a:pPr>
              <a:buNone/>
            </a:pPr>
            <a:r>
              <a:rPr lang="en-US" sz="5500" dirty="0" smtClean="0"/>
              <a:t>Date</a:t>
            </a:r>
          </a:p>
          <a:p>
            <a:pPr>
              <a:buNone/>
            </a:pPr>
            <a:r>
              <a:rPr lang="en-US" sz="5500" dirty="0" smtClean="0"/>
              <a:t> </a:t>
            </a:r>
          </a:p>
          <a:p>
            <a:pPr>
              <a:buNone/>
            </a:pPr>
            <a:r>
              <a:rPr lang="en-US" sz="5500" dirty="0" smtClean="0"/>
              <a:t>Name of Newspaper</a:t>
            </a:r>
          </a:p>
          <a:p>
            <a:pPr>
              <a:buNone/>
            </a:pPr>
            <a:r>
              <a:rPr lang="en-US" sz="5500" dirty="0" smtClean="0"/>
              <a:t> </a:t>
            </a:r>
          </a:p>
          <a:p>
            <a:pPr>
              <a:buNone/>
            </a:pPr>
            <a:r>
              <a:rPr lang="en-US" sz="5500" dirty="0" smtClean="0"/>
              <a:t>Page number</a:t>
            </a:r>
          </a:p>
          <a:p>
            <a:pPr>
              <a:buNone/>
            </a:pPr>
            <a:endParaRPr lang="en-US" sz="5500" dirty="0" smtClean="0"/>
          </a:p>
          <a:p>
            <a:r>
              <a:rPr lang="en-US" dirty="0" smtClean="0"/>
              <a:t> </a:t>
            </a:r>
          </a:p>
          <a:p>
            <a:endParaRPr lang="en-US" dirty="0"/>
          </a:p>
        </p:txBody>
      </p:sp>
      <p:sp>
        <p:nvSpPr>
          <p:cNvPr id="4" name="Rectangle 3"/>
          <p:cNvSpPr/>
          <p:nvPr/>
        </p:nvSpPr>
        <p:spPr>
          <a:xfrm>
            <a:off x="152400" y="152400"/>
            <a:ext cx="1593706" cy="369332"/>
          </a:xfrm>
          <a:prstGeom prst="rect">
            <a:avLst/>
          </a:prstGeom>
        </p:spPr>
        <p:txBody>
          <a:bodyPr wrap="none">
            <a:spAutoFit/>
          </a:bodyPr>
          <a:lstStyle/>
          <a:p>
            <a:r>
              <a:rPr lang="en-US" dirty="0" smtClean="0">
                <a:hlinkClick r:id="rId2" action="ppaction://hlinksldjump"/>
              </a:rPr>
              <a:t>Back to Menu</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 Website</a:t>
            </a:r>
            <a:endParaRPr lang="en-US" dirty="0"/>
          </a:p>
        </p:txBody>
      </p:sp>
      <p:sp>
        <p:nvSpPr>
          <p:cNvPr id="3" name="Content Placeholder 2"/>
          <p:cNvSpPr>
            <a:spLocks noGrp="1"/>
          </p:cNvSpPr>
          <p:nvPr>
            <p:ph sz="quarter" idx="1"/>
          </p:nvPr>
        </p:nvSpPr>
        <p:spPr/>
        <p:txBody>
          <a:bodyPr>
            <a:normAutofit/>
          </a:bodyPr>
          <a:lstStyle/>
          <a:p>
            <a:pPr>
              <a:buNone/>
            </a:pPr>
            <a:endParaRPr lang="en-US" sz="1800" dirty="0" smtClean="0"/>
          </a:p>
          <a:p>
            <a:pPr>
              <a:buNone/>
            </a:pPr>
            <a:r>
              <a:rPr lang="en-US" sz="1800" dirty="0" smtClean="0"/>
              <a:t>Website</a:t>
            </a:r>
          </a:p>
          <a:p>
            <a:pPr>
              <a:buNone/>
            </a:pPr>
            <a:endParaRPr lang="en-US" sz="1800" dirty="0" smtClean="0"/>
          </a:p>
          <a:p>
            <a:pPr>
              <a:buNone/>
            </a:pPr>
            <a:r>
              <a:rPr lang="en-US" sz="1800" dirty="0" smtClean="0"/>
              <a:t>Author</a:t>
            </a:r>
          </a:p>
          <a:p>
            <a:pPr>
              <a:buNone/>
            </a:pPr>
            <a:endParaRPr lang="en-US" sz="1800" dirty="0" smtClean="0"/>
          </a:p>
          <a:p>
            <a:pPr>
              <a:buNone/>
            </a:pPr>
            <a:r>
              <a:rPr lang="en-US" sz="1800" dirty="0" smtClean="0"/>
              <a:t>Date Retrieved</a:t>
            </a:r>
          </a:p>
          <a:p>
            <a:pPr>
              <a:buNone/>
            </a:pPr>
            <a:endParaRPr lang="en-US" sz="1800" dirty="0" smtClean="0"/>
          </a:p>
          <a:p>
            <a:pPr>
              <a:buNone/>
            </a:pPr>
            <a:r>
              <a:rPr lang="en-US" sz="1800" dirty="0" smtClean="0"/>
              <a:t>Title</a:t>
            </a:r>
          </a:p>
          <a:p>
            <a:pPr>
              <a:buNone/>
            </a:pPr>
            <a:endParaRPr lang="en-US" sz="1800" dirty="0" smtClean="0"/>
          </a:p>
          <a:p>
            <a:pPr>
              <a:buNone/>
            </a:pPr>
            <a:r>
              <a:rPr lang="en-US" sz="1800" dirty="0" smtClean="0"/>
              <a:t>URL</a:t>
            </a:r>
          </a:p>
          <a:p>
            <a:pPr>
              <a:buNone/>
            </a:pPr>
            <a:r>
              <a:rPr lang="en-US" sz="1800" dirty="0" smtClean="0"/>
              <a:t> </a:t>
            </a:r>
          </a:p>
          <a:p>
            <a:endParaRPr lang="en-US" dirty="0"/>
          </a:p>
        </p:txBody>
      </p:sp>
      <p:sp>
        <p:nvSpPr>
          <p:cNvPr id="4" name="Rectangle 3"/>
          <p:cNvSpPr/>
          <p:nvPr/>
        </p:nvSpPr>
        <p:spPr>
          <a:xfrm>
            <a:off x="152400" y="152400"/>
            <a:ext cx="1593706" cy="369332"/>
          </a:xfrm>
          <a:prstGeom prst="rect">
            <a:avLst/>
          </a:prstGeom>
        </p:spPr>
        <p:txBody>
          <a:bodyPr wrap="none">
            <a:spAutoFit/>
          </a:bodyPr>
          <a:lstStyle/>
          <a:p>
            <a:r>
              <a:rPr lang="en-US" dirty="0" smtClean="0">
                <a:hlinkClick r:id="rId2" action="ppaction://hlinksldjump"/>
              </a:rPr>
              <a:t>Back to Menu</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 CD ROM</a:t>
            </a:r>
            <a:endParaRPr lang="en-US" dirty="0"/>
          </a:p>
        </p:txBody>
      </p:sp>
      <p:sp>
        <p:nvSpPr>
          <p:cNvPr id="3" name="Content Placeholder 2"/>
          <p:cNvSpPr>
            <a:spLocks noGrp="1"/>
          </p:cNvSpPr>
          <p:nvPr>
            <p:ph sz="quarter" idx="1"/>
          </p:nvPr>
        </p:nvSpPr>
        <p:spPr>
          <a:xfrm>
            <a:off x="301752" y="1527048"/>
            <a:ext cx="8503920" cy="4873752"/>
          </a:xfrm>
        </p:spPr>
        <p:txBody>
          <a:bodyPr>
            <a:normAutofit/>
          </a:bodyPr>
          <a:lstStyle/>
          <a:p>
            <a:pPr>
              <a:buNone/>
            </a:pPr>
            <a:endParaRPr lang="en-US" sz="1600" dirty="0" smtClean="0"/>
          </a:p>
          <a:p>
            <a:pPr>
              <a:buNone/>
            </a:pPr>
            <a:r>
              <a:rPr lang="en-US" sz="2000" dirty="0" smtClean="0"/>
              <a:t>Author</a:t>
            </a:r>
          </a:p>
          <a:p>
            <a:pPr>
              <a:buNone/>
            </a:pPr>
            <a:endParaRPr lang="en-US" sz="2000" dirty="0" smtClean="0"/>
          </a:p>
          <a:p>
            <a:pPr>
              <a:buNone/>
            </a:pPr>
            <a:r>
              <a:rPr lang="en-US" sz="2000" dirty="0" smtClean="0"/>
              <a:t>Title (CD ROM)</a:t>
            </a:r>
          </a:p>
          <a:p>
            <a:pPr>
              <a:buNone/>
            </a:pPr>
            <a:endParaRPr lang="en-US" sz="2000" dirty="0" smtClean="0"/>
          </a:p>
          <a:p>
            <a:pPr>
              <a:buNone/>
            </a:pPr>
            <a:r>
              <a:rPr lang="en-US" sz="2000" dirty="0" smtClean="0"/>
              <a:t>Year of Publication</a:t>
            </a:r>
          </a:p>
          <a:p>
            <a:pPr>
              <a:buNone/>
            </a:pPr>
            <a:endParaRPr lang="en-US" sz="2000" dirty="0" smtClean="0"/>
          </a:p>
          <a:p>
            <a:pPr>
              <a:buNone/>
            </a:pPr>
            <a:r>
              <a:rPr lang="en-US" sz="2000" dirty="0" smtClean="0"/>
              <a:t>Edition</a:t>
            </a:r>
          </a:p>
          <a:p>
            <a:pPr>
              <a:buNone/>
            </a:pPr>
            <a:endParaRPr lang="en-US" sz="2000" dirty="0" smtClean="0"/>
          </a:p>
          <a:p>
            <a:pPr>
              <a:buNone/>
            </a:pPr>
            <a:r>
              <a:rPr lang="en-US" sz="2000" dirty="0" smtClean="0"/>
              <a:t>Publisher</a:t>
            </a:r>
          </a:p>
          <a:p>
            <a:pPr>
              <a:buNone/>
            </a:pPr>
            <a:endParaRPr lang="en-US" sz="2000" dirty="0" smtClean="0"/>
          </a:p>
          <a:p>
            <a:pPr>
              <a:buNone/>
            </a:pPr>
            <a:r>
              <a:rPr lang="en-US" sz="2000" dirty="0" smtClean="0"/>
              <a:t>Place of Publication</a:t>
            </a:r>
          </a:p>
          <a:p>
            <a:endParaRPr lang="en-US" sz="2000" dirty="0" smtClean="0"/>
          </a:p>
          <a:p>
            <a:endParaRPr lang="en-US" sz="2000" dirty="0"/>
          </a:p>
        </p:txBody>
      </p:sp>
      <p:sp>
        <p:nvSpPr>
          <p:cNvPr id="4" name="Rectangle 3"/>
          <p:cNvSpPr/>
          <p:nvPr/>
        </p:nvSpPr>
        <p:spPr>
          <a:xfrm>
            <a:off x="152400" y="152400"/>
            <a:ext cx="1593706" cy="369332"/>
          </a:xfrm>
          <a:prstGeom prst="rect">
            <a:avLst/>
          </a:prstGeom>
        </p:spPr>
        <p:txBody>
          <a:bodyPr wrap="none">
            <a:spAutoFit/>
          </a:bodyPr>
          <a:lstStyle/>
          <a:p>
            <a:r>
              <a:rPr lang="en-US" dirty="0" smtClean="0">
                <a:hlinkClick r:id="rId2" action="ppaction://hlinksldjump"/>
              </a:rPr>
              <a:t>Back to Menu</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 Video or Online Video</a:t>
            </a:r>
            <a:endParaRPr lang="en-US" dirty="0"/>
          </a:p>
        </p:txBody>
      </p:sp>
      <p:sp>
        <p:nvSpPr>
          <p:cNvPr id="3" name="Content Placeholder 2"/>
          <p:cNvSpPr>
            <a:spLocks noGrp="1"/>
          </p:cNvSpPr>
          <p:nvPr>
            <p:ph sz="quarter" idx="1"/>
          </p:nvPr>
        </p:nvSpPr>
        <p:spPr/>
        <p:txBody>
          <a:bodyPr>
            <a:normAutofit/>
          </a:bodyPr>
          <a:lstStyle/>
          <a:p>
            <a:pPr>
              <a:buNone/>
            </a:pPr>
            <a:r>
              <a:rPr lang="en-US" sz="2000" dirty="0" smtClean="0"/>
              <a:t>Author</a:t>
            </a:r>
          </a:p>
          <a:p>
            <a:pPr>
              <a:buNone/>
            </a:pPr>
            <a:endParaRPr lang="en-US" sz="2000" dirty="0" smtClean="0"/>
          </a:p>
          <a:p>
            <a:pPr>
              <a:buNone/>
            </a:pPr>
            <a:r>
              <a:rPr lang="en-US" sz="2000" dirty="0" smtClean="0"/>
              <a:t>Title of Video</a:t>
            </a:r>
          </a:p>
          <a:p>
            <a:pPr>
              <a:buNone/>
            </a:pPr>
            <a:endParaRPr lang="en-US" sz="2000" dirty="0" smtClean="0"/>
          </a:p>
          <a:p>
            <a:pPr>
              <a:buNone/>
            </a:pPr>
            <a:r>
              <a:rPr lang="en-US" sz="2000" dirty="0" smtClean="0"/>
              <a:t>Copyright Date</a:t>
            </a:r>
          </a:p>
          <a:p>
            <a:pPr>
              <a:buNone/>
            </a:pPr>
            <a:endParaRPr lang="en-US" sz="2000" dirty="0" smtClean="0"/>
          </a:p>
          <a:p>
            <a:pPr>
              <a:buNone/>
            </a:pPr>
            <a:r>
              <a:rPr lang="en-US" sz="2000" dirty="0" smtClean="0"/>
              <a:t>Publisher</a:t>
            </a:r>
          </a:p>
          <a:p>
            <a:pPr>
              <a:buNone/>
            </a:pPr>
            <a:endParaRPr lang="en-US" sz="2000" dirty="0" smtClean="0"/>
          </a:p>
          <a:p>
            <a:pPr>
              <a:buNone/>
            </a:pPr>
            <a:r>
              <a:rPr lang="en-US" sz="2000" dirty="0" smtClean="0"/>
              <a:t>Date Retrieved</a:t>
            </a:r>
          </a:p>
          <a:p>
            <a:pPr>
              <a:buNone/>
            </a:pPr>
            <a:endParaRPr lang="en-US" sz="2000" dirty="0" smtClean="0"/>
          </a:p>
          <a:p>
            <a:pPr>
              <a:buNone/>
            </a:pPr>
            <a:r>
              <a:rPr lang="en-US" sz="2000" dirty="0" smtClean="0"/>
              <a:t>URL (online)</a:t>
            </a:r>
          </a:p>
          <a:p>
            <a:pPr>
              <a:buNone/>
            </a:pPr>
            <a:endParaRPr lang="en-US" dirty="0" smtClean="0"/>
          </a:p>
          <a:p>
            <a:pPr>
              <a:buNone/>
            </a:pPr>
            <a:endParaRPr lang="en-US" dirty="0" smtClean="0"/>
          </a:p>
          <a:p>
            <a:endParaRPr lang="en-US" dirty="0" smtClean="0"/>
          </a:p>
          <a:p>
            <a:endParaRPr lang="en-US" dirty="0"/>
          </a:p>
        </p:txBody>
      </p:sp>
      <p:sp>
        <p:nvSpPr>
          <p:cNvPr id="4" name="Rectangle 3"/>
          <p:cNvSpPr/>
          <p:nvPr/>
        </p:nvSpPr>
        <p:spPr>
          <a:xfrm>
            <a:off x="152400" y="152400"/>
            <a:ext cx="1593706" cy="369332"/>
          </a:xfrm>
          <a:prstGeom prst="rect">
            <a:avLst/>
          </a:prstGeom>
        </p:spPr>
        <p:txBody>
          <a:bodyPr wrap="none">
            <a:spAutoFit/>
          </a:bodyPr>
          <a:lstStyle/>
          <a:p>
            <a:r>
              <a:rPr lang="en-US" dirty="0" smtClean="0">
                <a:hlinkClick r:id="rId2" action="ppaction://hlinksldjump"/>
              </a:rPr>
              <a:t>Back to Menu</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Members</a:t>
            </a:r>
            <a:endParaRPr lang="en-US" dirty="0"/>
          </a:p>
        </p:txBody>
      </p:sp>
      <p:sp>
        <p:nvSpPr>
          <p:cNvPr id="3" name="Content Placeholder 2"/>
          <p:cNvSpPr>
            <a:spLocks noGrp="1"/>
          </p:cNvSpPr>
          <p:nvPr>
            <p:ph sz="quarter" idx="1"/>
          </p:nvPr>
        </p:nvSpPr>
        <p:spPr/>
        <p:txBody>
          <a:bodyPr/>
          <a:lstStyle/>
          <a:p>
            <a:r>
              <a:rPr lang="en-US" dirty="0" smtClean="0"/>
              <a:t>Write your group members here</a:t>
            </a:r>
            <a:endParaRPr lang="en-US" dirty="0"/>
          </a:p>
        </p:txBody>
      </p:sp>
      <p:sp>
        <p:nvSpPr>
          <p:cNvPr id="4" name="Rectangle 3"/>
          <p:cNvSpPr/>
          <p:nvPr/>
        </p:nvSpPr>
        <p:spPr>
          <a:xfrm>
            <a:off x="228600" y="304800"/>
            <a:ext cx="1593706" cy="369332"/>
          </a:xfrm>
          <a:prstGeom prst="rect">
            <a:avLst/>
          </a:prstGeom>
        </p:spPr>
        <p:txBody>
          <a:bodyPr wrap="none">
            <a:spAutoFit/>
          </a:bodyPr>
          <a:lstStyle/>
          <a:p>
            <a:r>
              <a:rPr lang="en-US" dirty="0" smtClean="0">
                <a:hlinkClick r:id="rId2" action="ppaction://hlinksldjump"/>
              </a:rPr>
              <a:t>Back to Menu</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a:t>
            </a:r>
            <a:endParaRPr lang="en-US" dirty="0"/>
          </a:p>
        </p:txBody>
      </p:sp>
      <p:sp>
        <p:nvSpPr>
          <p:cNvPr id="3" name="Content Placeholder 2"/>
          <p:cNvSpPr>
            <a:spLocks noGrp="1"/>
          </p:cNvSpPr>
          <p:nvPr>
            <p:ph sz="quarter" idx="1"/>
          </p:nvPr>
        </p:nvSpPr>
        <p:spPr/>
        <p:txBody>
          <a:bodyPr/>
          <a:lstStyle/>
          <a:p>
            <a:r>
              <a:rPr lang="en-US" dirty="0" smtClean="0"/>
              <a:t>Line of Inquiry:</a:t>
            </a:r>
          </a:p>
          <a:p>
            <a:r>
              <a:rPr lang="en-US" dirty="0" smtClean="0"/>
              <a:t>Resource:</a:t>
            </a:r>
          </a:p>
          <a:p>
            <a:r>
              <a:rPr lang="en-US" dirty="0" smtClean="0"/>
              <a:t>Information:</a:t>
            </a:r>
            <a:endParaRPr lang="en-US" dirty="0"/>
          </a:p>
        </p:txBody>
      </p:sp>
      <p:sp>
        <p:nvSpPr>
          <p:cNvPr id="4" name="Rectangle 3"/>
          <p:cNvSpPr/>
          <p:nvPr/>
        </p:nvSpPr>
        <p:spPr>
          <a:xfrm>
            <a:off x="228600" y="304800"/>
            <a:ext cx="1593706" cy="369332"/>
          </a:xfrm>
          <a:prstGeom prst="rect">
            <a:avLst/>
          </a:prstGeom>
        </p:spPr>
        <p:txBody>
          <a:bodyPr wrap="none">
            <a:spAutoFit/>
          </a:bodyPr>
          <a:lstStyle/>
          <a:p>
            <a:r>
              <a:rPr lang="en-US" dirty="0" smtClean="0">
                <a:hlinkClick r:id="rId2" action="ppaction://hlinksldjump"/>
              </a:rPr>
              <a:t>Back to Menu</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a:t>
            </a:r>
            <a:endParaRPr lang="en-US" dirty="0"/>
          </a:p>
        </p:txBody>
      </p:sp>
      <p:sp>
        <p:nvSpPr>
          <p:cNvPr id="3" name="Content Placeholder 2"/>
          <p:cNvSpPr>
            <a:spLocks noGrp="1"/>
          </p:cNvSpPr>
          <p:nvPr>
            <p:ph sz="quarter" idx="1"/>
          </p:nvPr>
        </p:nvSpPr>
        <p:spPr/>
        <p:txBody>
          <a:bodyPr/>
          <a:lstStyle/>
          <a:p>
            <a:r>
              <a:rPr lang="en-US" dirty="0" smtClean="0"/>
              <a:t>Line of Inquiry:</a:t>
            </a:r>
          </a:p>
          <a:p>
            <a:r>
              <a:rPr lang="en-US" dirty="0" smtClean="0"/>
              <a:t>Resource:</a:t>
            </a:r>
          </a:p>
          <a:p>
            <a:r>
              <a:rPr lang="en-US" dirty="0" smtClean="0"/>
              <a:t>Information:</a:t>
            </a:r>
            <a:endParaRPr lang="en-US" dirty="0"/>
          </a:p>
        </p:txBody>
      </p:sp>
      <p:sp>
        <p:nvSpPr>
          <p:cNvPr id="4" name="Rectangle 3"/>
          <p:cNvSpPr/>
          <p:nvPr/>
        </p:nvSpPr>
        <p:spPr>
          <a:xfrm>
            <a:off x="228600" y="304800"/>
            <a:ext cx="1593706" cy="369332"/>
          </a:xfrm>
          <a:prstGeom prst="rect">
            <a:avLst/>
          </a:prstGeom>
        </p:spPr>
        <p:txBody>
          <a:bodyPr wrap="none">
            <a:spAutoFit/>
          </a:bodyPr>
          <a:lstStyle/>
          <a:p>
            <a:r>
              <a:rPr lang="en-US" dirty="0" smtClean="0">
                <a:hlinkClick r:id="rId2" action="ppaction://hlinksldjump"/>
              </a:rPr>
              <a:t>Back to Menu</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a:t>
            </a:r>
            <a:endParaRPr lang="en-US" dirty="0"/>
          </a:p>
        </p:txBody>
      </p:sp>
      <p:sp>
        <p:nvSpPr>
          <p:cNvPr id="3" name="Content Placeholder 2"/>
          <p:cNvSpPr>
            <a:spLocks noGrp="1"/>
          </p:cNvSpPr>
          <p:nvPr>
            <p:ph sz="quarter" idx="1"/>
          </p:nvPr>
        </p:nvSpPr>
        <p:spPr/>
        <p:txBody>
          <a:bodyPr/>
          <a:lstStyle/>
          <a:p>
            <a:r>
              <a:rPr lang="en-US" dirty="0" smtClean="0"/>
              <a:t>Line of Inquiry:</a:t>
            </a:r>
          </a:p>
          <a:p>
            <a:r>
              <a:rPr lang="en-US" dirty="0" smtClean="0"/>
              <a:t>Resource:</a:t>
            </a:r>
          </a:p>
          <a:p>
            <a:r>
              <a:rPr lang="en-US" dirty="0" smtClean="0"/>
              <a:t>Information:</a:t>
            </a:r>
            <a:endParaRPr lang="en-US" dirty="0"/>
          </a:p>
        </p:txBody>
      </p:sp>
      <p:sp>
        <p:nvSpPr>
          <p:cNvPr id="4" name="Rectangle 3"/>
          <p:cNvSpPr/>
          <p:nvPr/>
        </p:nvSpPr>
        <p:spPr>
          <a:xfrm>
            <a:off x="228600" y="304800"/>
            <a:ext cx="1593706" cy="369332"/>
          </a:xfrm>
          <a:prstGeom prst="rect">
            <a:avLst/>
          </a:prstGeom>
        </p:spPr>
        <p:txBody>
          <a:bodyPr wrap="none">
            <a:spAutoFit/>
          </a:bodyPr>
          <a:lstStyle/>
          <a:p>
            <a:r>
              <a:rPr lang="en-US" dirty="0" smtClean="0">
                <a:hlinkClick r:id="rId2" action="ppaction://hlinksldjump"/>
              </a:rPr>
              <a:t>Back to Menu</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a:t>
            </a:r>
            <a:endParaRPr lang="en-US" dirty="0"/>
          </a:p>
        </p:txBody>
      </p:sp>
      <p:sp>
        <p:nvSpPr>
          <p:cNvPr id="3" name="Content Placeholder 2"/>
          <p:cNvSpPr>
            <a:spLocks noGrp="1"/>
          </p:cNvSpPr>
          <p:nvPr>
            <p:ph sz="quarter" idx="1"/>
          </p:nvPr>
        </p:nvSpPr>
        <p:spPr/>
        <p:txBody>
          <a:bodyPr/>
          <a:lstStyle/>
          <a:p>
            <a:r>
              <a:rPr lang="en-US" dirty="0" smtClean="0"/>
              <a:t>Line of Inquiry:</a:t>
            </a:r>
          </a:p>
          <a:p>
            <a:r>
              <a:rPr lang="en-US" dirty="0" smtClean="0"/>
              <a:t>Resource:</a:t>
            </a:r>
          </a:p>
          <a:p>
            <a:r>
              <a:rPr lang="en-US" dirty="0" smtClean="0"/>
              <a:t>Information:</a:t>
            </a:r>
            <a:endParaRPr lang="en-US" dirty="0"/>
          </a:p>
        </p:txBody>
      </p:sp>
      <p:sp>
        <p:nvSpPr>
          <p:cNvPr id="4" name="Rectangle 3"/>
          <p:cNvSpPr/>
          <p:nvPr/>
        </p:nvSpPr>
        <p:spPr>
          <a:xfrm>
            <a:off x="228600" y="304800"/>
            <a:ext cx="1593706" cy="369332"/>
          </a:xfrm>
          <a:prstGeom prst="rect">
            <a:avLst/>
          </a:prstGeom>
        </p:spPr>
        <p:txBody>
          <a:bodyPr wrap="none">
            <a:spAutoFit/>
          </a:bodyPr>
          <a:lstStyle/>
          <a:p>
            <a:r>
              <a:rPr lang="en-US" dirty="0" smtClean="0">
                <a:hlinkClick r:id="rId2" action="ppaction://hlinksldjump"/>
              </a:rPr>
              <a:t>Back to Menu</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457200"/>
          </a:xfrm>
        </p:spPr>
        <p:txBody>
          <a:bodyPr>
            <a:normAutofit fontScale="90000"/>
          </a:bodyPr>
          <a:lstStyle/>
          <a:p>
            <a:r>
              <a:rPr lang="en-US" dirty="0" smtClean="0"/>
              <a:t>Rubric for Exhibition: Project Expectations</a:t>
            </a:r>
            <a:endParaRPr lang="en-US" dirty="0"/>
          </a:p>
        </p:txBody>
      </p:sp>
      <p:sp>
        <p:nvSpPr>
          <p:cNvPr id="3" name="Content Placeholder 2"/>
          <p:cNvSpPr>
            <a:spLocks noGrp="1"/>
          </p:cNvSpPr>
          <p:nvPr>
            <p:ph sz="quarter" idx="1"/>
          </p:nvPr>
        </p:nvSpPr>
        <p:spPr>
          <a:xfrm>
            <a:off x="304800" y="1600200"/>
            <a:ext cx="8503920" cy="4800600"/>
          </a:xfrm>
        </p:spPr>
        <p:txBody>
          <a:bodyPr>
            <a:normAutofit fontScale="25000" lnSpcReduction="20000"/>
          </a:bodyPr>
          <a:lstStyle/>
          <a:p>
            <a:pPr lvl="0">
              <a:buFont typeface="Wingdings" pitchFamily="2" charset="2"/>
              <a:buChar char="q"/>
            </a:pPr>
            <a:endParaRPr lang="en-US" sz="8000" dirty="0" smtClean="0"/>
          </a:p>
          <a:p>
            <a:pPr lvl="0">
              <a:buFont typeface="Wingdings" pitchFamily="2" charset="2"/>
              <a:buChar char="q"/>
            </a:pPr>
            <a:r>
              <a:rPr lang="en-US" sz="8000" dirty="0" smtClean="0"/>
              <a:t>The exhibition is </a:t>
            </a:r>
            <a:r>
              <a:rPr lang="en-US" sz="8000" b="1" dirty="0" smtClean="0"/>
              <a:t>thoroughly planned well in advance </a:t>
            </a:r>
            <a:r>
              <a:rPr lang="en-US" sz="8000" dirty="0" smtClean="0"/>
              <a:t>and </a:t>
            </a:r>
            <a:r>
              <a:rPr lang="en-US" sz="8000" b="1" dirty="0" smtClean="0"/>
              <a:t>records</a:t>
            </a:r>
            <a:r>
              <a:rPr lang="en-US" sz="8000" dirty="0" smtClean="0"/>
              <a:t> are kept of the process.</a:t>
            </a:r>
          </a:p>
          <a:p>
            <a:pPr lvl="0">
              <a:buFont typeface="Wingdings" pitchFamily="2" charset="2"/>
              <a:buChar char="q"/>
            </a:pPr>
            <a:endParaRPr lang="en-US" sz="8000" dirty="0" smtClean="0"/>
          </a:p>
          <a:p>
            <a:pPr lvl="0">
              <a:buFont typeface="Wingdings" pitchFamily="2" charset="2"/>
              <a:buChar char="q"/>
            </a:pPr>
            <a:r>
              <a:rPr lang="en-US" sz="8000" b="1" dirty="0" smtClean="0"/>
              <a:t>All students </a:t>
            </a:r>
            <a:r>
              <a:rPr lang="en-US" sz="8000" dirty="0" smtClean="0"/>
              <a:t>are actively and productively involved in the exhibition, from the planning stages to the action to the final presentation.</a:t>
            </a:r>
          </a:p>
          <a:p>
            <a:pPr lvl="0">
              <a:buFont typeface="Wingdings" pitchFamily="2" charset="2"/>
              <a:buChar char="q"/>
            </a:pPr>
            <a:endParaRPr lang="en-US" sz="8000" dirty="0" smtClean="0"/>
          </a:p>
          <a:p>
            <a:pPr lvl="0">
              <a:buFont typeface="Wingdings" pitchFamily="2" charset="2"/>
              <a:buChar char="q"/>
            </a:pPr>
            <a:endParaRPr lang="en-US" sz="8000" dirty="0" smtClean="0"/>
          </a:p>
          <a:p>
            <a:pPr>
              <a:buFont typeface="Wingdings" pitchFamily="2" charset="2"/>
              <a:buChar char="q"/>
            </a:pPr>
            <a:r>
              <a:rPr lang="en-US" sz="8000" dirty="0" smtClean="0"/>
              <a:t> The exhibition projects and process </a:t>
            </a:r>
            <a:r>
              <a:rPr lang="en-US" sz="8000" b="1" dirty="0" smtClean="0"/>
              <a:t>reflect all major features of the PYP program</a:t>
            </a:r>
            <a:r>
              <a:rPr lang="en-US" sz="8000" dirty="0" smtClean="0"/>
              <a:t> (PYP profile, attitudes, concepts, skills, etc.) and evidence is collected to demonstrate this.</a:t>
            </a:r>
          </a:p>
          <a:p>
            <a:pPr>
              <a:buFont typeface="Wingdings" pitchFamily="2" charset="2"/>
              <a:buChar char="q"/>
            </a:pPr>
            <a:endParaRPr lang="en-US" sz="8000" dirty="0" smtClean="0"/>
          </a:p>
          <a:p>
            <a:pPr lvl="0">
              <a:buFont typeface="Wingdings" pitchFamily="2" charset="2"/>
              <a:buChar char="q"/>
            </a:pPr>
            <a:r>
              <a:rPr lang="en-US" sz="8000" dirty="0" smtClean="0"/>
              <a:t>The exhibition incorporates a range of media and forms of expression, such as written work, media, presentations, performances, etc.</a:t>
            </a:r>
            <a:r>
              <a:rPr lang="en-US" dirty="0" smtClean="0"/>
              <a:t> </a:t>
            </a:r>
          </a:p>
          <a:p>
            <a:endParaRPr lang="en-US" dirty="0"/>
          </a:p>
        </p:txBody>
      </p:sp>
      <p:sp>
        <p:nvSpPr>
          <p:cNvPr id="4" name="Rectangle 3"/>
          <p:cNvSpPr/>
          <p:nvPr/>
        </p:nvSpPr>
        <p:spPr>
          <a:xfrm>
            <a:off x="152400" y="838200"/>
            <a:ext cx="1593706" cy="369332"/>
          </a:xfrm>
          <a:prstGeom prst="rect">
            <a:avLst/>
          </a:prstGeom>
        </p:spPr>
        <p:txBody>
          <a:bodyPr wrap="none">
            <a:spAutoFit/>
          </a:bodyPr>
          <a:lstStyle/>
          <a:p>
            <a:r>
              <a:rPr lang="en-US" dirty="0" smtClean="0">
                <a:hlinkClick r:id="rId2" action="ppaction://hlinksldjump"/>
              </a:rPr>
              <a:t>Back to Menu</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US" dirty="0"/>
          </a:p>
        </p:txBody>
      </p:sp>
      <p:sp>
        <p:nvSpPr>
          <p:cNvPr id="3" name="Content Placeholder 2"/>
          <p:cNvSpPr>
            <a:spLocks noGrp="1"/>
          </p:cNvSpPr>
          <p:nvPr>
            <p:ph sz="quarter" idx="1"/>
          </p:nvPr>
        </p:nvSpPr>
        <p:spPr/>
        <p:txBody>
          <a:bodyPr>
            <a:normAutofit/>
          </a:bodyPr>
          <a:lstStyle/>
          <a:p>
            <a:pPr lvl="0">
              <a:buFont typeface="Wingdings" pitchFamily="2" charset="2"/>
              <a:buChar char="q"/>
            </a:pPr>
            <a:endParaRPr lang="en-US" sz="2000" dirty="0" smtClean="0"/>
          </a:p>
          <a:p>
            <a:pPr lvl="0">
              <a:buFont typeface="Wingdings" pitchFamily="2" charset="2"/>
              <a:buChar char="q"/>
            </a:pPr>
            <a:endParaRPr lang="en-US" sz="2000" dirty="0" smtClean="0"/>
          </a:p>
          <a:p>
            <a:pPr lvl="0">
              <a:buFont typeface="Wingdings" pitchFamily="2" charset="2"/>
              <a:buChar char="q"/>
            </a:pPr>
            <a:r>
              <a:rPr lang="en-US" sz="2000" dirty="0" smtClean="0"/>
              <a:t>The exhibition project is shared with members of the wider community in a variety of ways.</a:t>
            </a:r>
          </a:p>
          <a:p>
            <a:pPr>
              <a:buFont typeface="Wingdings" pitchFamily="2" charset="2"/>
              <a:buChar char="q"/>
            </a:pPr>
            <a:endParaRPr lang="en-US" sz="2000" dirty="0" smtClean="0"/>
          </a:p>
          <a:p>
            <a:pPr lvl="0">
              <a:buFont typeface="Wingdings" pitchFamily="2" charset="2"/>
              <a:buChar char="q"/>
            </a:pPr>
            <a:r>
              <a:rPr lang="en-US" sz="2000" dirty="0" smtClean="0"/>
              <a:t>There is adequate reflection on and assessment of the exhibition, with input from mentors, teachers, parents, and students.</a:t>
            </a:r>
          </a:p>
          <a:p>
            <a:pPr>
              <a:buFont typeface="Wingdings" pitchFamily="2" charset="2"/>
              <a:buChar char="q"/>
            </a:pPr>
            <a:endParaRPr lang="en-US" sz="2000" dirty="0" smtClean="0"/>
          </a:p>
          <a:p>
            <a:pPr lvl="0">
              <a:buFont typeface="Wingdings" pitchFamily="2" charset="2"/>
              <a:buChar char="q"/>
            </a:pPr>
            <a:r>
              <a:rPr lang="en-US" sz="2000" dirty="0" smtClean="0"/>
              <a:t>There is appropriate monitoring of the exhibition, with records kept of reflection, collaboration, and progress.</a:t>
            </a:r>
          </a:p>
          <a:p>
            <a:endParaRPr lang="en-US" dirty="0"/>
          </a:p>
        </p:txBody>
      </p:sp>
      <p:sp>
        <p:nvSpPr>
          <p:cNvPr id="4" name="Rectangle 3"/>
          <p:cNvSpPr/>
          <p:nvPr/>
        </p:nvSpPr>
        <p:spPr>
          <a:xfrm>
            <a:off x="228600" y="381000"/>
            <a:ext cx="1593706" cy="369332"/>
          </a:xfrm>
          <a:prstGeom prst="rect">
            <a:avLst/>
          </a:prstGeom>
        </p:spPr>
        <p:txBody>
          <a:bodyPr wrap="none">
            <a:spAutoFit/>
          </a:bodyPr>
          <a:lstStyle/>
          <a:p>
            <a:r>
              <a:rPr lang="en-US" dirty="0" smtClean="0">
                <a:hlinkClick r:id="rId2" action="ppaction://hlinksldjump"/>
              </a:rPr>
              <a:t>Back to Menu</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Exhibition Rubric</a:t>
            </a:r>
            <a:endParaRPr lang="en-US" dirty="0"/>
          </a:p>
        </p:txBody>
      </p:sp>
      <p:sp>
        <p:nvSpPr>
          <p:cNvPr id="3" name="Content Placeholder 2"/>
          <p:cNvSpPr>
            <a:spLocks noGrp="1"/>
          </p:cNvSpPr>
          <p:nvPr>
            <p:ph sz="quarter" idx="1"/>
          </p:nvPr>
        </p:nvSpPr>
        <p:spPr/>
        <p:txBody>
          <a:bodyPr>
            <a:normAutofit fontScale="25000" lnSpcReduction="20000"/>
          </a:bodyPr>
          <a:lstStyle/>
          <a:p>
            <a:pPr>
              <a:buNone/>
            </a:pPr>
            <a:endParaRPr lang="en-US" dirty="0" smtClean="0"/>
          </a:p>
          <a:p>
            <a:pPr lvl="0">
              <a:buNone/>
            </a:pPr>
            <a:r>
              <a:rPr lang="en-US" sz="6400" dirty="0" smtClean="0"/>
              <a:t>The exhibition is thoroughly planned well in advance and records are kept of the process.</a:t>
            </a:r>
          </a:p>
          <a:p>
            <a:pPr>
              <a:buNone/>
            </a:pPr>
            <a:r>
              <a:rPr lang="en-US" sz="6400" dirty="0" smtClean="0"/>
              <a:t> </a:t>
            </a:r>
          </a:p>
          <a:p>
            <a:pPr>
              <a:buNone/>
            </a:pPr>
            <a:r>
              <a:rPr lang="en-US" sz="6400" dirty="0" smtClean="0"/>
              <a:t> All students are actively and productively involved in the exhibition, from the planning stages to the action to the final presentation.</a:t>
            </a:r>
          </a:p>
          <a:p>
            <a:pPr>
              <a:buNone/>
            </a:pPr>
            <a:r>
              <a:rPr lang="en-US" sz="6400" dirty="0" smtClean="0"/>
              <a:t>   </a:t>
            </a:r>
          </a:p>
          <a:p>
            <a:pPr lvl="0">
              <a:buNone/>
            </a:pPr>
            <a:r>
              <a:rPr lang="en-US" sz="6400" dirty="0" smtClean="0"/>
              <a:t>The exhibition projects and process reflect all major features of the PYP program (PYP profile, attitudes, concepts, skills, etc.) and evidence is collected to demonstrate this.</a:t>
            </a:r>
          </a:p>
          <a:p>
            <a:pPr>
              <a:buNone/>
            </a:pPr>
            <a:r>
              <a:rPr lang="en-US" sz="6400" dirty="0" smtClean="0"/>
              <a:t> </a:t>
            </a:r>
          </a:p>
          <a:p>
            <a:pPr>
              <a:buNone/>
            </a:pPr>
            <a:r>
              <a:rPr lang="en-US" sz="6400" dirty="0" smtClean="0"/>
              <a:t> The exhibition incorporates a range of media and forms of expression, such as written work, media, presentations, performances, etc.</a:t>
            </a:r>
          </a:p>
          <a:p>
            <a:pPr>
              <a:buNone/>
            </a:pPr>
            <a:r>
              <a:rPr lang="en-US" sz="6400" dirty="0" smtClean="0"/>
              <a:t>  </a:t>
            </a:r>
          </a:p>
          <a:p>
            <a:pPr lvl="0">
              <a:buNone/>
            </a:pPr>
            <a:r>
              <a:rPr lang="en-US" sz="6400" dirty="0" smtClean="0"/>
              <a:t>The exhibition project is shared with members of the wider community in a variety of ways.</a:t>
            </a:r>
          </a:p>
          <a:p>
            <a:pPr>
              <a:buNone/>
            </a:pPr>
            <a:r>
              <a:rPr lang="en-US" sz="6400" dirty="0" smtClean="0"/>
              <a:t>   </a:t>
            </a:r>
          </a:p>
          <a:p>
            <a:pPr lvl="0">
              <a:buNone/>
            </a:pPr>
            <a:r>
              <a:rPr lang="en-US" sz="6400" dirty="0" smtClean="0"/>
              <a:t>There is adequate reflection on and assessment of the exhibition, with input from mentors, teachers, parents, and students.</a:t>
            </a:r>
          </a:p>
          <a:p>
            <a:pPr>
              <a:buNone/>
            </a:pPr>
            <a:r>
              <a:rPr lang="en-US" sz="6400" dirty="0" smtClean="0"/>
              <a:t>   </a:t>
            </a:r>
          </a:p>
          <a:p>
            <a:pPr lvl="0">
              <a:buNone/>
            </a:pPr>
            <a:r>
              <a:rPr lang="en-US" sz="6400" dirty="0" smtClean="0"/>
              <a:t>There is appropriate monitoring of the exhibition, with records kept of reflection, collaboration, and progress.</a:t>
            </a:r>
          </a:p>
          <a:p>
            <a:pPr>
              <a:buNone/>
            </a:pPr>
            <a:r>
              <a:rPr lang="en-US" sz="6400" dirty="0" smtClean="0"/>
              <a:t>   </a:t>
            </a:r>
          </a:p>
          <a:p>
            <a:pPr>
              <a:buNone/>
            </a:pPr>
            <a:r>
              <a:rPr lang="en-US" dirty="0" smtClean="0"/>
              <a:t> </a:t>
            </a:r>
          </a:p>
          <a:p>
            <a:pPr>
              <a:buNone/>
            </a:pPr>
            <a:r>
              <a:rPr lang="en-US" dirty="0" smtClean="0"/>
              <a:t> </a:t>
            </a:r>
          </a:p>
          <a:p>
            <a:pPr>
              <a:buNone/>
            </a:pPr>
            <a:r>
              <a:rPr lang="en-US" dirty="0" smtClean="0"/>
              <a:t> </a:t>
            </a:r>
          </a:p>
          <a:p>
            <a:pPr>
              <a:buNone/>
            </a:pPr>
            <a:r>
              <a:rPr lang="en-US" dirty="0" smtClean="0"/>
              <a:t> </a:t>
            </a:r>
          </a:p>
          <a:p>
            <a:pPr>
              <a:buNone/>
            </a:pPr>
            <a:r>
              <a:rPr lang="en-US" dirty="0" smtClean="0"/>
              <a:t> </a:t>
            </a:r>
          </a:p>
          <a:p>
            <a:pPr>
              <a:buNone/>
            </a:pPr>
            <a:r>
              <a:rPr lang="en-US" dirty="0" smtClean="0"/>
              <a:t> </a:t>
            </a:r>
          </a:p>
          <a:p>
            <a:pPr>
              <a:buNone/>
            </a:pPr>
            <a:r>
              <a:rPr lang="en-US" dirty="0" smtClean="0"/>
              <a:t> </a:t>
            </a:r>
          </a:p>
          <a:p>
            <a:pPr>
              <a:buNone/>
            </a:pPr>
            <a:r>
              <a:rPr lang="en-US" dirty="0" smtClean="0"/>
              <a:t> </a:t>
            </a:r>
          </a:p>
          <a:p>
            <a:pPr>
              <a:buNone/>
            </a:pPr>
            <a:r>
              <a:rPr lang="en-US" dirty="0" smtClean="0"/>
              <a:t> </a:t>
            </a:r>
          </a:p>
          <a:p>
            <a:pPr>
              <a:buNone/>
            </a:pPr>
            <a:r>
              <a:rPr lang="en-US" dirty="0" smtClean="0"/>
              <a:t> </a:t>
            </a:r>
          </a:p>
          <a:p>
            <a:pPr>
              <a:buNone/>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Essential Agreements</a:t>
            </a:r>
            <a:endParaRPr lang="en-US" dirty="0"/>
          </a:p>
        </p:txBody>
      </p:sp>
      <p:sp>
        <p:nvSpPr>
          <p:cNvPr id="3" name="Content Placeholder 2"/>
          <p:cNvSpPr>
            <a:spLocks noGrp="1"/>
          </p:cNvSpPr>
          <p:nvPr>
            <p:ph sz="quarter" idx="1"/>
          </p:nvPr>
        </p:nvSpPr>
        <p:spPr/>
        <p:txBody>
          <a:bodyPr/>
          <a:lstStyle/>
          <a:p>
            <a:r>
              <a:rPr lang="en-US" dirty="0" smtClean="0"/>
              <a:t>After reviewing the rubric for exhibition with your group, write what your group will agree upon before starting this project. What are some agreements you need to have about completing the exhibition project?</a:t>
            </a:r>
          </a:p>
          <a:p>
            <a:r>
              <a:rPr lang="en-US" sz="2800" u="sng" dirty="0" smtClean="0"/>
              <a:t>Essential Agreements: </a:t>
            </a:r>
            <a:r>
              <a:rPr lang="en-US" sz="2800" dirty="0" smtClean="0"/>
              <a:t> </a:t>
            </a:r>
            <a:r>
              <a:rPr lang="en-US" sz="2400" dirty="0" smtClean="0"/>
              <a:t>(Type your agreements here)</a:t>
            </a:r>
          </a:p>
          <a:p>
            <a:pPr marL="514350" indent="-514350">
              <a:buNone/>
            </a:pPr>
            <a:endParaRPr lang="en-US" dirty="0" smtClean="0"/>
          </a:p>
          <a:p>
            <a:endParaRPr lang="en-US" dirty="0"/>
          </a:p>
        </p:txBody>
      </p:sp>
      <p:sp>
        <p:nvSpPr>
          <p:cNvPr id="4" name="Rectangle 3"/>
          <p:cNvSpPr/>
          <p:nvPr/>
        </p:nvSpPr>
        <p:spPr>
          <a:xfrm>
            <a:off x="304800" y="685800"/>
            <a:ext cx="1593706" cy="369332"/>
          </a:xfrm>
          <a:prstGeom prst="rect">
            <a:avLst/>
          </a:prstGeom>
        </p:spPr>
        <p:txBody>
          <a:bodyPr wrap="none">
            <a:spAutoFit/>
          </a:bodyPr>
          <a:lstStyle/>
          <a:p>
            <a:r>
              <a:rPr lang="en-US" dirty="0" smtClean="0">
                <a:hlinkClick r:id="rId3" action="ppaction://hlinksldjump"/>
              </a:rPr>
              <a:t>Back to Menu</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Central Idea</a:t>
            </a:r>
            <a:endParaRPr lang="en-US" dirty="0"/>
          </a:p>
        </p:txBody>
      </p:sp>
      <p:sp>
        <p:nvSpPr>
          <p:cNvPr id="3" name="Content Placeholder 2"/>
          <p:cNvSpPr>
            <a:spLocks noGrp="1"/>
          </p:cNvSpPr>
          <p:nvPr>
            <p:ph sz="quarter" idx="1"/>
          </p:nvPr>
        </p:nvSpPr>
        <p:spPr/>
        <p:txBody>
          <a:bodyPr/>
          <a:lstStyle/>
          <a:p>
            <a:r>
              <a:rPr lang="en-US" b="1" dirty="0" smtClean="0"/>
              <a:t>Write your group’s central idea here:</a:t>
            </a:r>
            <a:endParaRPr lang="en-US" b="1" dirty="0"/>
          </a:p>
        </p:txBody>
      </p:sp>
      <p:sp>
        <p:nvSpPr>
          <p:cNvPr id="4" name="Rectangle 3"/>
          <p:cNvSpPr/>
          <p:nvPr/>
        </p:nvSpPr>
        <p:spPr>
          <a:xfrm>
            <a:off x="457200" y="457200"/>
            <a:ext cx="1593706" cy="369332"/>
          </a:xfrm>
          <a:prstGeom prst="rect">
            <a:avLst/>
          </a:prstGeom>
        </p:spPr>
        <p:txBody>
          <a:bodyPr wrap="none">
            <a:spAutoFit/>
          </a:bodyPr>
          <a:lstStyle/>
          <a:p>
            <a:r>
              <a:rPr lang="en-US" dirty="0" smtClean="0">
                <a:hlinkClick r:id="rId2" action="ppaction://hlinksldjump"/>
              </a:rPr>
              <a:t>Back to Menu</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Lines of Inquiry</a:t>
            </a:r>
            <a:endParaRPr lang="en-US" dirty="0"/>
          </a:p>
        </p:txBody>
      </p:sp>
      <p:sp>
        <p:nvSpPr>
          <p:cNvPr id="3" name="Content Placeholder 2"/>
          <p:cNvSpPr>
            <a:spLocks noGrp="1"/>
          </p:cNvSpPr>
          <p:nvPr>
            <p:ph sz="quarter" idx="1"/>
          </p:nvPr>
        </p:nvSpPr>
        <p:spPr/>
        <p:txBody>
          <a:bodyPr>
            <a:normAutofit/>
          </a:bodyPr>
          <a:lstStyle/>
          <a:p>
            <a:r>
              <a:rPr lang="en-US" b="1" dirty="0" smtClean="0"/>
              <a:t>What lines of inquiry will define the scope of the inquiry into the central idea?</a:t>
            </a:r>
            <a:endParaRPr lang="en-US" dirty="0" smtClean="0"/>
          </a:p>
          <a:p>
            <a:r>
              <a:rPr lang="en-US" sz="2800" dirty="0" smtClean="0"/>
              <a:t>1. </a:t>
            </a:r>
          </a:p>
          <a:p>
            <a:endParaRPr lang="en-US" sz="2800" dirty="0" smtClean="0"/>
          </a:p>
          <a:p>
            <a:r>
              <a:rPr lang="en-US" sz="2800" dirty="0" smtClean="0"/>
              <a:t>2.</a:t>
            </a:r>
          </a:p>
          <a:p>
            <a:endParaRPr lang="en-US" sz="2800" dirty="0" smtClean="0"/>
          </a:p>
          <a:p>
            <a:r>
              <a:rPr lang="en-US" sz="2800" dirty="0" smtClean="0"/>
              <a:t>3.</a:t>
            </a:r>
          </a:p>
          <a:p>
            <a:endParaRPr lang="en-US" sz="2800" dirty="0" smtClean="0"/>
          </a:p>
          <a:p>
            <a:r>
              <a:rPr lang="en-US" sz="2800" dirty="0" smtClean="0"/>
              <a:t>4.</a:t>
            </a:r>
            <a:endParaRPr lang="en-US" sz="2800" dirty="0"/>
          </a:p>
        </p:txBody>
      </p:sp>
      <p:sp>
        <p:nvSpPr>
          <p:cNvPr id="4" name="Rectangle 3"/>
          <p:cNvSpPr/>
          <p:nvPr/>
        </p:nvSpPr>
        <p:spPr>
          <a:xfrm>
            <a:off x="381000" y="457200"/>
            <a:ext cx="1593706" cy="369332"/>
          </a:xfrm>
          <a:prstGeom prst="rect">
            <a:avLst/>
          </a:prstGeom>
        </p:spPr>
        <p:txBody>
          <a:bodyPr wrap="none">
            <a:spAutoFit/>
          </a:bodyPr>
          <a:lstStyle/>
          <a:p>
            <a:r>
              <a:rPr lang="en-US" dirty="0" smtClean="0">
                <a:hlinkClick r:id="rId2" action="ppaction://hlinksldjump"/>
              </a:rPr>
              <a:t>Back to Menu</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838200"/>
          </a:xfrm>
        </p:spPr>
        <p:txBody>
          <a:bodyPr>
            <a:normAutofit/>
          </a:bodyPr>
          <a:lstStyle/>
          <a:p>
            <a:r>
              <a:rPr lang="en-US" dirty="0" smtClean="0"/>
              <a:t>Key Concept for the Unit </a:t>
            </a:r>
            <a:br>
              <a:rPr lang="en-US" dirty="0" smtClean="0"/>
            </a:br>
            <a:r>
              <a:rPr lang="en-US" sz="1600" dirty="0" smtClean="0"/>
              <a:t>(Select 3 key concepts which relate to your topic &amp; write a question for each concept.)</a:t>
            </a:r>
            <a:endParaRPr lang="en-US" sz="1600" dirty="0"/>
          </a:p>
        </p:txBody>
      </p:sp>
      <p:graphicFrame>
        <p:nvGraphicFramePr>
          <p:cNvPr id="4" name="Content Placeholder 3"/>
          <p:cNvGraphicFramePr>
            <a:graphicFrameLocks noGrp="1"/>
          </p:cNvGraphicFramePr>
          <p:nvPr>
            <p:ph sz="quarter" idx="1"/>
          </p:nvPr>
        </p:nvGraphicFramePr>
        <p:xfrm>
          <a:off x="381000" y="1828800"/>
          <a:ext cx="8504238" cy="2929255"/>
        </p:xfrm>
        <a:graphic>
          <a:graphicData uri="http://schemas.openxmlformats.org/drawingml/2006/table">
            <a:tbl>
              <a:tblPr firstRow="1" bandRow="1">
                <a:tableStyleId>{5C22544A-7EE6-4342-B048-85BDC9FD1C3A}</a:tableStyleId>
              </a:tblPr>
              <a:tblGrid>
                <a:gridCol w="2834746"/>
                <a:gridCol w="2834746"/>
                <a:gridCol w="2834746"/>
              </a:tblGrid>
              <a:tr h="1466215">
                <a:tc>
                  <a:txBody>
                    <a:bodyPr/>
                    <a:lstStyle/>
                    <a:p>
                      <a:r>
                        <a:rPr lang="en-US" dirty="0" smtClean="0"/>
                        <a:t>Form:</a:t>
                      </a:r>
                    </a:p>
                    <a:p>
                      <a:endParaRPr lang="en-US" dirty="0" smtClean="0"/>
                    </a:p>
                    <a:p>
                      <a:endParaRPr lang="en-US" dirty="0" smtClean="0"/>
                    </a:p>
                    <a:p>
                      <a:endParaRPr lang="en-US" dirty="0" smtClean="0"/>
                    </a:p>
                    <a:p>
                      <a:endParaRPr lang="en-US" dirty="0"/>
                    </a:p>
                  </a:txBody>
                  <a:tcPr/>
                </a:tc>
                <a:tc>
                  <a:txBody>
                    <a:bodyPr/>
                    <a:lstStyle/>
                    <a:p>
                      <a:r>
                        <a:rPr lang="en-US" dirty="0" smtClean="0"/>
                        <a:t>Function:</a:t>
                      </a:r>
                      <a:r>
                        <a:rPr lang="en-US" baseline="0" dirty="0" smtClean="0"/>
                        <a:t> </a:t>
                      </a:r>
                      <a:endParaRPr lang="en-US" dirty="0"/>
                    </a:p>
                  </a:txBody>
                  <a:tcPr/>
                </a:tc>
                <a:tc>
                  <a:txBody>
                    <a:bodyPr/>
                    <a:lstStyle/>
                    <a:p>
                      <a:r>
                        <a:rPr lang="en-US" dirty="0" smtClean="0"/>
                        <a:t>Causation:</a:t>
                      </a:r>
                      <a:endParaRPr lang="en-US" dirty="0"/>
                    </a:p>
                  </a:txBody>
                  <a:tcPr/>
                </a:tc>
              </a:tr>
              <a:tr h="370840">
                <a:tc>
                  <a:txBody>
                    <a:bodyPr/>
                    <a:lstStyle/>
                    <a:p>
                      <a:r>
                        <a:rPr lang="en-US" dirty="0" smtClean="0"/>
                        <a:t>Change:</a:t>
                      </a:r>
                    </a:p>
                    <a:p>
                      <a:endParaRPr lang="en-US" dirty="0" smtClean="0"/>
                    </a:p>
                    <a:p>
                      <a:endParaRPr lang="en-US" dirty="0" smtClean="0"/>
                    </a:p>
                    <a:p>
                      <a:endParaRPr lang="en-US" dirty="0" smtClean="0"/>
                    </a:p>
                    <a:p>
                      <a:endParaRPr lang="en-US" dirty="0"/>
                    </a:p>
                  </a:txBody>
                  <a:tcPr/>
                </a:tc>
                <a:tc>
                  <a:txBody>
                    <a:bodyPr/>
                    <a:lstStyle/>
                    <a:p>
                      <a:r>
                        <a:rPr lang="en-US" dirty="0" smtClean="0"/>
                        <a:t>Connection:</a:t>
                      </a:r>
                      <a:endParaRPr lang="en-US" dirty="0"/>
                    </a:p>
                  </a:txBody>
                  <a:tcPr/>
                </a:tc>
                <a:tc>
                  <a:txBody>
                    <a:bodyPr/>
                    <a:lstStyle/>
                    <a:p>
                      <a:r>
                        <a:rPr lang="en-US" dirty="0" smtClean="0"/>
                        <a:t>Perspective:</a:t>
                      </a:r>
                      <a:endParaRPr lang="en-US" dirty="0"/>
                    </a:p>
                  </a:txBody>
                  <a:tcPr/>
                </a:tc>
              </a:tr>
            </a:tbl>
          </a:graphicData>
        </a:graphic>
      </p:graphicFrame>
      <p:graphicFrame>
        <p:nvGraphicFramePr>
          <p:cNvPr id="5" name="Table 4"/>
          <p:cNvGraphicFramePr>
            <a:graphicFrameLocks noGrp="1"/>
          </p:cNvGraphicFramePr>
          <p:nvPr/>
        </p:nvGraphicFramePr>
        <p:xfrm>
          <a:off x="381000" y="4876800"/>
          <a:ext cx="8382000" cy="1463040"/>
        </p:xfrm>
        <a:graphic>
          <a:graphicData uri="http://schemas.openxmlformats.org/drawingml/2006/table">
            <a:tbl>
              <a:tblPr firstRow="1" bandRow="1">
                <a:tableStyleId>{5C22544A-7EE6-4342-B048-85BDC9FD1C3A}</a:tableStyleId>
              </a:tblPr>
              <a:tblGrid>
                <a:gridCol w="4267200"/>
                <a:gridCol w="4114800"/>
              </a:tblGrid>
              <a:tr h="370840">
                <a:tc>
                  <a:txBody>
                    <a:bodyPr/>
                    <a:lstStyle/>
                    <a:p>
                      <a:r>
                        <a:rPr lang="en-US" dirty="0" smtClean="0"/>
                        <a:t>Responsibility:</a:t>
                      </a:r>
                    </a:p>
                    <a:p>
                      <a:endParaRPr lang="en-US" dirty="0" smtClean="0"/>
                    </a:p>
                    <a:p>
                      <a:endParaRPr lang="en-US" dirty="0" smtClean="0"/>
                    </a:p>
                    <a:p>
                      <a:endParaRPr lang="en-US" dirty="0" smtClean="0"/>
                    </a:p>
                    <a:p>
                      <a:endParaRPr lang="en-US" dirty="0"/>
                    </a:p>
                  </a:txBody>
                  <a:tcPr/>
                </a:tc>
                <a:tc>
                  <a:txBody>
                    <a:bodyPr/>
                    <a:lstStyle/>
                    <a:p>
                      <a:r>
                        <a:rPr lang="en-US" dirty="0" smtClean="0"/>
                        <a:t>Reflection:</a:t>
                      </a:r>
                      <a:endParaRPr lang="en-US" dirty="0"/>
                    </a:p>
                  </a:txBody>
                  <a:tcPr/>
                </a:tc>
              </a:tr>
            </a:tbl>
          </a:graphicData>
        </a:graphic>
      </p:graphicFrame>
      <p:sp>
        <p:nvSpPr>
          <p:cNvPr id="6" name="Rectangle 5"/>
          <p:cNvSpPr/>
          <p:nvPr/>
        </p:nvSpPr>
        <p:spPr>
          <a:xfrm>
            <a:off x="457200" y="381000"/>
            <a:ext cx="1593706" cy="369332"/>
          </a:xfrm>
          <a:prstGeom prst="rect">
            <a:avLst/>
          </a:prstGeom>
        </p:spPr>
        <p:txBody>
          <a:bodyPr wrap="none">
            <a:spAutoFit/>
          </a:bodyPr>
          <a:lstStyle/>
          <a:p>
            <a:r>
              <a:rPr lang="en-US" dirty="0" smtClean="0">
                <a:hlinkClick r:id="rId2" action="ppaction://hlinksldjump"/>
              </a:rPr>
              <a:t>Back to Menu</a:t>
            </a: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182</TotalTime>
  <Words>599</Words>
  <Application>Microsoft Office PowerPoint</Application>
  <PresentationFormat>On-screen Show (4:3)</PresentationFormat>
  <Paragraphs>264</Paragraphs>
  <Slides>23</Slides>
  <Notes>2</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Civic</vt:lpstr>
      <vt:lpstr>Exhibition Group Log 2011</vt:lpstr>
      <vt:lpstr>Group Members</vt:lpstr>
      <vt:lpstr>Rubric for Exhibition: Project Expectations</vt:lpstr>
      <vt:lpstr>continued</vt:lpstr>
      <vt:lpstr>Exhibition Rubric</vt:lpstr>
      <vt:lpstr>Essential Agreements</vt:lpstr>
      <vt:lpstr>Central Idea</vt:lpstr>
      <vt:lpstr>Lines of Inquiry</vt:lpstr>
      <vt:lpstr>Key Concept for the Unit  (Select 3 key concepts which relate to your topic &amp; write a question for each concept.)</vt:lpstr>
      <vt:lpstr>Research to Prepare for Action Plan</vt:lpstr>
      <vt:lpstr>Taking Action</vt:lpstr>
      <vt:lpstr>Plan for Action</vt:lpstr>
      <vt:lpstr>Plan for Action (continued)</vt:lpstr>
      <vt:lpstr>Mentor Meeting Notes</vt:lpstr>
      <vt:lpstr>Resources: Books</vt:lpstr>
      <vt:lpstr>Resources: Newspaper</vt:lpstr>
      <vt:lpstr>Resource: Website</vt:lpstr>
      <vt:lpstr>Resource: CD ROM</vt:lpstr>
      <vt:lpstr>Resource: Video or Online Video</vt:lpstr>
      <vt:lpstr>Research</vt:lpstr>
      <vt:lpstr>Research</vt:lpstr>
      <vt:lpstr>Research</vt:lpstr>
      <vt:lpstr>Research</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Exhibition Group Log 2011</dc:title>
  <dc:creator>Jessica Addington</dc:creator>
  <cp:lastModifiedBy>Jessica Addington</cp:lastModifiedBy>
  <cp:revision>5</cp:revision>
  <dcterms:created xsi:type="dcterms:W3CDTF">2011-02-02T02:10:47Z</dcterms:created>
  <dcterms:modified xsi:type="dcterms:W3CDTF">2011-02-07T02:34:15Z</dcterms:modified>
</cp:coreProperties>
</file>